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4"/>
  </p:sldMasterIdLst>
  <p:notesMasterIdLst>
    <p:notesMasterId r:id="rId19"/>
  </p:notesMasterIdLst>
  <p:handoutMasterIdLst>
    <p:handoutMasterId r:id="rId20"/>
  </p:handoutMasterIdLst>
  <p:sldIdLst>
    <p:sldId id="3311" r:id="rId5"/>
    <p:sldId id="2142531855" r:id="rId6"/>
    <p:sldId id="2142531836" r:id="rId7"/>
    <p:sldId id="2142531854" r:id="rId8"/>
    <p:sldId id="2142531842" r:id="rId9"/>
    <p:sldId id="2142531841" r:id="rId10"/>
    <p:sldId id="2142531845" r:id="rId11"/>
    <p:sldId id="2142531851" r:id="rId12"/>
    <p:sldId id="2142531843" r:id="rId13"/>
    <p:sldId id="2142531846" r:id="rId14"/>
    <p:sldId id="2142531844" r:id="rId15"/>
    <p:sldId id="2142531850" r:id="rId16"/>
    <p:sldId id="2142531856" r:id="rId17"/>
    <p:sldId id="21425318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hen, Katie [USA]" initials="WK[" lastIdx="6" clrIdx="0"/>
  <p:cmAuthor id="2" name="Hatchette, Natalie [USA]" initials="HN[" lastIdx="1" clrIdx="1">
    <p:extLst>
      <p:ext uri="{19B8F6BF-5375-455C-9EA6-DF929625EA0E}">
        <p15:presenceInfo xmlns:p15="http://schemas.microsoft.com/office/powerpoint/2012/main" userId="S::551714@bah.com::86b81a2b-823b-4b5d-aa11-e05f2a044e05" providerId="AD"/>
      </p:ext>
    </p:extLst>
  </p:cmAuthor>
  <p:cmAuthor id="3" name="Campos Hernandez, Laura [USA]" initials="CHL[" lastIdx="8" clrIdx="2">
    <p:extLst>
      <p:ext uri="{19B8F6BF-5375-455C-9EA6-DF929625EA0E}">
        <p15:presenceInfo xmlns:p15="http://schemas.microsoft.com/office/powerpoint/2012/main" userId="S-1-5-21-1314303383-2379350573-4036118543-421390" providerId="AD"/>
      </p:ext>
    </p:extLst>
  </p:cmAuthor>
  <p:cmAuthor id="4" name="Polchowski, Thomas [USA]" initials="P[" lastIdx="8" clrIdx="3">
    <p:extLst>
      <p:ext uri="{19B8F6BF-5375-455C-9EA6-DF929625EA0E}">
        <p15:presenceInfo xmlns:p15="http://schemas.microsoft.com/office/powerpoint/2012/main" userId="S::520311@bah.com::4e94a629-a089-4958-a0ba-cfa7ad185bbd" providerId="AD"/>
      </p:ext>
    </p:extLst>
  </p:cmAuthor>
  <p:cmAuthor id="5" name="Campos Hernandez, Laura [USA]" initials="CHL[ [2]" lastIdx="57" clrIdx="4">
    <p:extLst>
      <p:ext uri="{19B8F6BF-5375-455C-9EA6-DF929625EA0E}">
        <p15:presenceInfo xmlns:p15="http://schemas.microsoft.com/office/powerpoint/2012/main" userId="S::564702@bah.com::4ae6ffdb-ce5a-42a6-824f-6493c08df62f" providerId="AD"/>
      </p:ext>
    </p:extLst>
  </p:cmAuthor>
  <p:cmAuthor id="6" name="Mansour, Ramy [USA]" initials="MR[" lastIdx="1" clrIdx="5">
    <p:extLst>
      <p:ext uri="{19B8F6BF-5375-455C-9EA6-DF929625EA0E}">
        <p15:presenceInfo xmlns:p15="http://schemas.microsoft.com/office/powerpoint/2012/main" userId="S::556531@bah.com::0c608d7c-8213-4c00-93b3-5772a65f550b" providerId="AD"/>
      </p:ext>
    </p:extLst>
  </p:cmAuthor>
  <p:cmAuthor id="7" name="Evans, Ashley E CTR (US)" initials="EAEC(" lastIdx="72" clrIdx="7">
    <p:extLst>
      <p:ext uri="{19B8F6BF-5375-455C-9EA6-DF929625EA0E}">
        <p15:presenceInfo xmlns:p15="http://schemas.microsoft.com/office/powerpoint/2012/main" userId="S-1-5-21-412667653-668731278-4213794525-840042" providerId="AD"/>
      </p:ext>
    </p:extLst>
  </p:cmAuthor>
  <p:cmAuthor id="8" name="Alison" initials="A" lastIdx="210" clrIdx="8">
    <p:extLst>
      <p:ext uri="{19B8F6BF-5375-455C-9EA6-DF929625EA0E}">
        <p15:presenceInfo xmlns:p15="http://schemas.microsoft.com/office/powerpoint/2012/main" userId="S::585832@bah.com::c84e69a5-c7b2-4a75-8cbe-6d6bb794c4ee" providerId="AD"/>
      </p:ext>
    </p:extLst>
  </p:cmAuthor>
  <p:cmAuthor id="9" name="Cavey, Katherine [USA]" initials="CK[" lastIdx="233" clrIdx="9">
    <p:extLst>
      <p:ext uri="{19B8F6BF-5375-455C-9EA6-DF929625EA0E}">
        <p15:presenceInfo xmlns:p15="http://schemas.microsoft.com/office/powerpoint/2012/main" userId="S::536253@bah.com::81512735-4650-42db-b59c-2cb94bf26db1" providerId="AD"/>
      </p:ext>
    </p:extLst>
  </p:cmAuthor>
  <p:cmAuthor id="10" name="Laughlin, Amy [USA]" initials="LA[" lastIdx="39" clrIdx="10">
    <p:extLst>
      <p:ext uri="{19B8F6BF-5375-455C-9EA6-DF929625EA0E}">
        <p15:presenceInfo xmlns:p15="http://schemas.microsoft.com/office/powerpoint/2012/main" userId="S::023661@bah.com::7cc0bf6c-4b01-4e96-a1b1-f62fb5e291ae" providerId="AD"/>
      </p:ext>
    </p:extLst>
  </p:cmAuthor>
  <p:cmAuthor id="11" name="Morrison, Marylee [USA]" initials="M[" lastIdx="6" clrIdx="11">
    <p:extLst>
      <p:ext uri="{19B8F6BF-5375-455C-9EA6-DF929625EA0E}">
        <p15:presenceInfo xmlns:p15="http://schemas.microsoft.com/office/powerpoint/2012/main" userId="S::606586@bah.com::a0df98f4-f8e6-49a3-b745-126affb596b2" providerId="AD"/>
      </p:ext>
    </p:extLst>
  </p:cmAuthor>
  <p:cmAuthor id="12" name="Lowery, Kate [USA]" initials="LK[" lastIdx="2" clrIdx="12">
    <p:extLst>
      <p:ext uri="{19B8F6BF-5375-455C-9EA6-DF929625EA0E}">
        <p15:presenceInfo xmlns:p15="http://schemas.microsoft.com/office/powerpoint/2012/main" userId="S::604681@bah.com::5a0c3758-f5f5-4ea9-80d9-f6edac4f361b" providerId="AD"/>
      </p:ext>
    </p:extLst>
  </p:cmAuthor>
  <p:cmAuthor id="13" name="Iyer, Bala [USA]" initials="IB[" lastIdx="18" clrIdx="13">
    <p:extLst>
      <p:ext uri="{19B8F6BF-5375-455C-9EA6-DF929625EA0E}">
        <p15:presenceInfo xmlns:p15="http://schemas.microsoft.com/office/powerpoint/2012/main" userId="S::527043@bah.com::571b43df-7cdb-4eff-a87d-e8563cd9f2be" providerId="AD"/>
      </p:ext>
    </p:extLst>
  </p:cmAuthor>
  <p:cmAuthor id="14" name="Montanez, Megan [USA]" initials="MM[" lastIdx="2" clrIdx="14">
    <p:extLst>
      <p:ext uri="{19B8F6BF-5375-455C-9EA6-DF929625EA0E}">
        <p15:presenceInfo xmlns:p15="http://schemas.microsoft.com/office/powerpoint/2012/main" userId="S::550202@bah.com::cd2d7ea7-145d-4bcb-91fc-8f9a4c6ea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B1ED"/>
    <a:srgbClr val="7030A0"/>
    <a:srgbClr val="3C8D52"/>
    <a:srgbClr val="335B74"/>
    <a:srgbClr val="1F4429"/>
    <a:srgbClr val="8DD6C1"/>
    <a:srgbClr val="ED7013"/>
    <a:srgbClr val="1563FF"/>
    <a:srgbClr val="65757D"/>
    <a:srgbClr val="AFC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17CF9-3E4C-4B3C-9246-034514A60E6C}" v="879" dt="2022-04-06T23:40:29.924"/>
    <p1510:client id="{E11D03B1-992C-4D2C-BCE4-2828DE55B2BB}" v="2" dt="2022-04-15T16:58:59.301"/>
    <p1510:client id="{FF1A4941-7389-4297-8DD8-710A3248C8FC}" v="4" dt="2022-03-28T20:13:48.86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84"/>
      </p:cViewPr>
      <p:guideLst>
        <p:guide orient="horz" pos="208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chette, Natalie M CTR (USA)" userId="S::natalie.m.hatchette.ctr@mail.mil::adbf0da5-61ee-44a8-887a-d15c81974211" providerId="AD" clId="Web-{FF1A4941-7389-4297-8DD8-710A3248C8FC}"/>
    <pc:docChg chg="delSld">
      <pc:chgData name="Hatchette, Natalie M CTR (USA)" userId="S::natalie.m.hatchette.ctr@mail.mil::adbf0da5-61ee-44a8-887a-d15c81974211" providerId="AD" clId="Web-{FF1A4941-7389-4297-8DD8-710A3248C8FC}" dt="2022-03-28T20:13:48.867" v="3"/>
      <pc:docMkLst>
        <pc:docMk/>
      </pc:docMkLst>
      <pc:sldChg chg="del">
        <pc:chgData name="Hatchette, Natalie M CTR (USA)" userId="S::natalie.m.hatchette.ctr@mail.mil::adbf0da5-61ee-44a8-887a-d15c81974211" providerId="AD" clId="Web-{FF1A4941-7389-4297-8DD8-710A3248C8FC}" dt="2022-03-28T20:13:48.867" v="3"/>
        <pc:sldMkLst>
          <pc:docMk/>
          <pc:sldMk cId="660360082" sldId="2142531837"/>
        </pc:sldMkLst>
      </pc:sldChg>
      <pc:sldChg chg="del">
        <pc:chgData name="Hatchette, Natalie M CTR (USA)" userId="S::natalie.m.hatchette.ctr@mail.mil::adbf0da5-61ee-44a8-887a-d15c81974211" providerId="AD" clId="Web-{FF1A4941-7389-4297-8DD8-710A3248C8FC}" dt="2022-03-28T20:13:48.867" v="2"/>
        <pc:sldMkLst>
          <pc:docMk/>
          <pc:sldMk cId="2433671248" sldId="2142531838"/>
        </pc:sldMkLst>
      </pc:sldChg>
      <pc:sldChg chg="del">
        <pc:chgData name="Hatchette, Natalie M CTR (USA)" userId="S::natalie.m.hatchette.ctr@mail.mil::adbf0da5-61ee-44a8-887a-d15c81974211" providerId="AD" clId="Web-{FF1A4941-7389-4297-8DD8-710A3248C8FC}" dt="2022-03-28T20:13:48.867" v="1"/>
        <pc:sldMkLst>
          <pc:docMk/>
          <pc:sldMk cId="714609531" sldId="2142531839"/>
        </pc:sldMkLst>
      </pc:sldChg>
      <pc:sldChg chg="del">
        <pc:chgData name="Hatchette, Natalie M CTR (USA)" userId="S::natalie.m.hatchette.ctr@mail.mil::adbf0da5-61ee-44a8-887a-d15c81974211" providerId="AD" clId="Web-{FF1A4941-7389-4297-8DD8-710A3248C8FC}" dt="2022-03-28T20:13:48.851" v="0"/>
        <pc:sldMkLst>
          <pc:docMk/>
          <pc:sldMk cId="1958873206" sldId="2142531840"/>
        </pc:sldMkLst>
      </pc:sldChg>
    </pc:docChg>
  </pc:docChgLst>
  <pc:docChgLst>
    <pc:chgData name="Campbell, Michael J CTR (USA)" userId="S::michael.j.campbell298.ctr@mail.mil::7db7d302-e62a-4266-80b8-a670a9a94ff5" providerId="AD" clId="Web-{63717CF9-3E4C-4B3C-9246-034514A60E6C}"/>
    <pc:docChg chg="addSld delSld modSld">
      <pc:chgData name="Campbell, Michael J CTR (USA)" userId="S::michael.j.campbell298.ctr@mail.mil::7db7d302-e62a-4266-80b8-a670a9a94ff5" providerId="AD" clId="Web-{63717CF9-3E4C-4B3C-9246-034514A60E6C}" dt="2022-04-06T23:40:29.565" v="489" actId="20577"/>
      <pc:docMkLst>
        <pc:docMk/>
      </pc:docMkLst>
      <pc:sldChg chg="addSp delSp modSp">
        <pc:chgData name="Campbell, Michael J CTR (USA)" userId="S::michael.j.campbell298.ctr@mail.mil::7db7d302-e62a-4266-80b8-a670a9a94ff5" providerId="AD" clId="Web-{63717CF9-3E4C-4B3C-9246-034514A60E6C}" dt="2022-04-06T23:40:29.565" v="489" actId="20577"/>
        <pc:sldMkLst>
          <pc:docMk/>
          <pc:sldMk cId="2884457678" sldId="2142531846"/>
        </pc:sldMkLst>
        <pc:spChg chg="add mod">
          <ac:chgData name="Campbell, Michael J CTR (USA)" userId="S::michael.j.campbell298.ctr@mail.mil::7db7d302-e62a-4266-80b8-a670a9a94ff5" providerId="AD" clId="Web-{63717CF9-3E4C-4B3C-9246-034514A60E6C}" dt="2022-04-06T22:55:02.724" v="44" actId="20577"/>
          <ac:spMkLst>
            <pc:docMk/>
            <pc:sldMk cId="2884457678" sldId="2142531846"/>
            <ac:spMk id="4" creationId="{EDF38162-0538-E2D4-AEBA-0D6971C8E167}"/>
          </ac:spMkLst>
        </pc:spChg>
        <pc:spChg chg="add mod">
          <ac:chgData name="Campbell, Michael J CTR (USA)" userId="S::michael.j.campbell298.ctr@mail.mil::7db7d302-e62a-4266-80b8-a670a9a94ff5" providerId="AD" clId="Web-{63717CF9-3E4C-4B3C-9246-034514A60E6C}" dt="2022-04-06T23:38:45.979" v="349" actId="1076"/>
          <ac:spMkLst>
            <pc:docMk/>
            <pc:sldMk cId="2884457678" sldId="2142531846"/>
            <ac:spMk id="5" creationId="{D4CCD995-57CC-D529-A011-3D3202EA403F}"/>
          </ac:spMkLst>
        </pc:spChg>
        <pc:spChg chg="add del mod">
          <ac:chgData name="Campbell, Michael J CTR (USA)" userId="S::michael.j.campbell298.ctr@mail.mil::7db7d302-e62a-4266-80b8-a670a9a94ff5" providerId="AD" clId="Web-{63717CF9-3E4C-4B3C-9246-034514A60E6C}" dt="2022-04-06T23:37:59.742" v="322"/>
          <ac:spMkLst>
            <pc:docMk/>
            <pc:sldMk cId="2884457678" sldId="2142531846"/>
            <ac:spMk id="13" creationId="{39DD796F-4AB8-3076-2AA6-960C24D2C43B}"/>
          </ac:spMkLst>
        </pc:spChg>
        <pc:spChg chg="add mod">
          <ac:chgData name="Campbell, Michael J CTR (USA)" userId="S::michael.j.campbell298.ctr@mail.mil::7db7d302-e62a-4266-80b8-a670a9a94ff5" providerId="AD" clId="Web-{63717CF9-3E4C-4B3C-9246-034514A60E6C}" dt="2022-04-06T23:40:29.565" v="489" actId="20577"/>
          <ac:spMkLst>
            <pc:docMk/>
            <pc:sldMk cId="2884457678" sldId="2142531846"/>
            <ac:spMk id="14" creationId="{969ADB6D-857B-86C9-9BA8-623E5DF23CE1}"/>
          </ac:spMkLst>
        </pc:spChg>
        <pc:spChg chg="del">
          <ac:chgData name="Campbell, Michael J CTR (USA)" userId="S::michael.j.campbell298.ctr@mail.mil::7db7d302-e62a-4266-80b8-a670a9a94ff5" providerId="AD" clId="Web-{63717CF9-3E4C-4B3C-9246-034514A60E6C}" dt="2022-04-06T16:36:04.304" v="8"/>
          <ac:spMkLst>
            <pc:docMk/>
            <pc:sldMk cId="2884457678" sldId="2142531846"/>
            <ac:spMk id="75" creationId="{00000000-0000-0000-0000-000000000000}"/>
          </ac:spMkLst>
        </pc:spChg>
        <pc:picChg chg="add mod modCrop">
          <ac:chgData name="Campbell, Michael J CTR (USA)" userId="S::michael.j.campbell298.ctr@mail.mil::7db7d302-e62a-4266-80b8-a670a9a94ff5" providerId="AD" clId="Web-{63717CF9-3E4C-4B3C-9246-034514A60E6C}" dt="2022-04-06T23:31:43.675" v="81" actId="14100"/>
          <ac:picMkLst>
            <pc:docMk/>
            <pc:sldMk cId="2884457678" sldId="2142531846"/>
            <ac:picMk id="3" creationId="{A3A91591-AFD6-B3A8-74A5-401F5F42E2DB}"/>
          </ac:picMkLst>
        </pc:picChg>
        <pc:picChg chg="add del mod">
          <ac:chgData name="Campbell, Michael J CTR (USA)" userId="S::michael.j.campbell298.ctr@mail.mil::7db7d302-e62a-4266-80b8-a670a9a94ff5" providerId="AD" clId="Web-{63717CF9-3E4C-4B3C-9246-034514A60E6C}" dt="2022-04-06T23:28:50.728" v="55"/>
          <ac:picMkLst>
            <pc:docMk/>
            <pc:sldMk cId="2884457678" sldId="2142531846"/>
            <ac:picMk id="6" creationId="{B360B2A0-E7D5-0F55-57EF-F13284794FD5}"/>
          </ac:picMkLst>
        </pc:picChg>
        <pc:picChg chg="add del mod">
          <ac:chgData name="Campbell, Michael J CTR (USA)" userId="S::michael.j.campbell298.ctr@mail.mil::7db7d302-e62a-4266-80b8-a670a9a94ff5" providerId="AD" clId="Web-{63717CF9-3E4C-4B3C-9246-034514A60E6C}" dt="2022-04-06T23:29:29.261" v="63"/>
          <ac:picMkLst>
            <pc:docMk/>
            <pc:sldMk cId="2884457678" sldId="2142531846"/>
            <ac:picMk id="8" creationId="{F40B7FC8-3AFC-B4CD-43A8-BD904E856399}"/>
          </ac:picMkLst>
        </pc:picChg>
        <pc:picChg chg="add mod">
          <ac:chgData name="Campbell, Michael J CTR (USA)" userId="S::michael.j.campbell298.ctr@mail.mil::7db7d302-e62a-4266-80b8-a670a9a94ff5" providerId="AD" clId="Web-{63717CF9-3E4C-4B3C-9246-034514A60E6C}" dt="2022-04-06T23:36:00.673" v="266" actId="14100"/>
          <ac:picMkLst>
            <pc:docMk/>
            <pc:sldMk cId="2884457678" sldId="2142531846"/>
            <ac:picMk id="9" creationId="{78538B0D-F2A8-2832-01D0-5D626256BFCA}"/>
          </ac:picMkLst>
        </pc:picChg>
        <pc:picChg chg="add del mod">
          <ac:chgData name="Campbell, Michael J CTR (USA)" userId="S::michael.j.campbell298.ctr@mail.mil::7db7d302-e62a-4266-80b8-a670a9a94ff5" providerId="AD" clId="Web-{63717CF9-3E4C-4B3C-9246-034514A60E6C}" dt="2022-04-06T23:32:43.803" v="90"/>
          <ac:picMkLst>
            <pc:docMk/>
            <pc:sldMk cId="2884457678" sldId="2142531846"/>
            <ac:picMk id="12" creationId="{CDCC30A4-F0C8-E634-440A-E61762452A0F}"/>
          </ac:picMkLst>
        </pc:picChg>
      </pc:sldChg>
      <pc:sldChg chg="addSp delSp modSp add replId">
        <pc:chgData name="Campbell, Michael J CTR (USA)" userId="S::michael.j.campbell298.ctr@mail.mil::7db7d302-e62a-4266-80b8-a670a9a94ff5" providerId="AD" clId="Web-{63717CF9-3E4C-4B3C-9246-034514A60E6C}" dt="2022-04-06T16:35:35.131" v="7" actId="1076"/>
        <pc:sldMkLst>
          <pc:docMk/>
          <pc:sldMk cId="555283064" sldId="2142531849"/>
        </pc:sldMkLst>
        <pc:spChg chg="del">
          <ac:chgData name="Campbell, Michael J CTR (USA)" userId="S::michael.j.campbell298.ctr@mail.mil::7db7d302-e62a-4266-80b8-a670a9a94ff5" providerId="AD" clId="Web-{63717CF9-3E4C-4B3C-9246-034514A60E6C}" dt="2022-04-06T16:35:18.052" v="3"/>
          <ac:spMkLst>
            <pc:docMk/>
            <pc:sldMk cId="555283064" sldId="2142531849"/>
            <ac:spMk id="75" creationId="{00000000-0000-0000-0000-000000000000}"/>
          </ac:spMkLst>
        </pc:spChg>
        <pc:picChg chg="add mod">
          <ac:chgData name="Campbell, Michael J CTR (USA)" userId="S::michael.j.campbell298.ctr@mail.mil::7db7d302-e62a-4266-80b8-a670a9a94ff5" providerId="AD" clId="Web-{63717CF9-3E4C-4B3C-9246-034514A60E6C}" dt="2022-04-06T16:35:35.131" v="7" actId="1076"/>
          <ac:picMkLst>
            <pc:docMk/>
            <pc:sldMk cId="555283064" sldId="2142531849"/>
            <ac:picMk id="3" creationId="{CA6CBF9C-499F-7AFD-4E44-649D1E39A4D2}"/>
          </ac:picMkLst>
        </pc:picChg>
      </pc:sldChg>
      <pc:sldChg chg="add del replId">
        <pc:chgData name="Campbell, Michael J CTR (USA)" userId="S::michael.j.campbell298.ctr@mail.mil::7db7d302-e62a-4266-80b8-a670a9a94ff5" providerId="AD" clId="Web-{63717CF9-3E4C-4B3C-9246-034514A60E6C}" dt="2022-04-06T16:35:08.223" v="1"/>
        <pc:sldMkLst>
          <pc:docMk/>
          <pc:sldMk cId="1730114519" sldId="2142531849"/>
        </pc:sldMkLst>
      </pc:sldChg>
    </pc:docChg>
  </pc:docChgLst>
  <pc:docChgLst>
    <pc:chgData name="Hatchette, Natalie M CTR (USA)" userId="S::natalie.m.hatchette.ctr@mail.mil::adbf0da5-61ee-44a8-887a-d15c81974211" providerId="AD" clId="Web-{E11D03B1-992C-4D2C-BCE4-2828DE55B2BB}"/>
    <pc:docChg chg="modSld">
      <pc:chgData name="Hatchette, Natalie M CTR (USA)" userId="S::natalie.m.hatchette.ctr@mail.mil::adbf0da5-61ee-44a8-887a-d15c81974211" providerId="AD" clId="Web-{E11D03B1-992C-4D2C-BCE4-2828DE55B2BB}" dt="2022-04-15T16:58:59.301" v="1" actId="1076"/>
      <pc:docMkLst>
        <pc:docMk/>
      </pc:docMkLst>
      <pc:sldChg chg="modSp">
        <pc:chgData name="Hatchette, Natalie M CTR (USA)" userId="S::natalie.m.hatchette.ctr@mail.mil::adbf0da5-61ee-44a8-887a-d15c81974211" providerId="AD" clId="Web-{E11D03B1-992C-4D2C-BCE4-2828DE55B2BB}" dt="2022-04-15T16:58:59.301" v="1" actId="1076"/>
        <pc:sldMkLst>
          <pc:docMk/>
          <pc:sldMk cId="2884457678" sldId="2142531846"/>
        </pc:sldMkLst>
        <pc:spChg chg="mod">
          <ac:chgData name="Hatchette, Natalie M CTR (USA)" userId="S::natalie.m.hatchette.ctr@mail.mil::adbf0da5-61ee-44a8-887a-d15c81974211" providerId="AD" clId="Web-{E11D03B1-992C-4D2C-BCE4-2828DE55B2BB}" dt="2022-04-15T16:58:59.301" v="1" actId="1076"/>
          <ac:spMkLst>
            <pc:docMk/>
            <pc:sldMk cId="2884457678" sldId="2142531846"/>
            <ac:spMk id="5" creationId="{D4CCD995-57CC-D529-A011-3D3202EA403F}"/>
          </ac:spMkLst>
        </pc:spChg>
        <pc:picChg chg="mod">
          <ac:chgData name="Hatchette, Natalie M CTR (USA)" userId="S::natalie.m.hatchette.ctr@mail.mil::adbf0da5-61ee-44a8-887a-d15c81974211" providerId="AD" clId="Web-{E11D03B1-992C-4D2C-BCE4-2828DE55B2BB}" dt="2022-04-15T16:58:59.270" v="0" actId="1076"/>
          <ac:picMkLst>
            <pc:docMk/>
            <pc:sldMk cId="2884457678" sldId="2142531846"/>
            <ac:picMk id="3" creationId="{A3A91591-AFD6-B3A8-74A5-401F5F42E2D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27CA6-12BA-4E25-8D0C-D0BF47BEA956}" type="datetimeFigureOut">
              <a:rPr lang="en-US" smtClean="0"/>
              <a:t>4/15/2022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336C39-415E-47A8-98C8-62E2BB2964B8}" type="slidenum">
              <a:rPr lang="en-US" smtClean="0"/>
              <a:t>‹#›</a:t>
            </a:fld>
            <a:endParaRPr lang="en-US"/>
          </a:p>
        </p:txBody>
      </p:sp>
    </p:spTree>
    <p:extLst>
      <p:ext uri="{BB962C8B-B14F-4D97-AF65-F5344CB8AC3E}">
        <p14:creationId xmlns:p14="http://schemas.microsoft.com/office/powerpoint/2010/main" val="171475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A80A5-7BB0-734F-8C27-B1DC0FB7F823}" type="datetimeFigureOut">
              <a:rPr lang="en-US" smtClean="0"/>
              <a:t>4/15/2022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511DD-DAB9-1647-97C7-AACDE6029B44}" type="slidenum">
              <a:rPr lang="en-US" smtClean="0"/>
              <a:t>‹#›</a:t>
            </a:fld>
            <a:endParaRPr lang="en-US"/>
          </a:p>
        </p:txBody>
      </p:sp>
    </p:spTree>
    <p:extLst>
      <p:ext uri="{BB962C8B-B14F-4D97-AF65-F5344CB8AC3E}">
        <p14:creationId xmlns:p14="http://schemas.microsoft.com/office/powerpoint/2010/main" val="33846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pPr marL="0" marR="0" lvl="0" indent="0" algn="r" defTabSz="887236" rtl="0" eaLnBrk="0" fontAlgn="base" latinLnBrk="0" hangingPunct="0">
              <a:lnSpc>
                <a:spcPct val="100000"/>
              </a:lnSpc>
              <a:spcBef>
                <a:spcPct val="0"/>
              </a:spcBef>
              <a:spcAft>
                <a:spcPct val="0"/>
              </a:spcAft>
              <a:buClrTx/>
              <a:buSzTx/>
              <a:buFontTx/>
              <a:buNone/>
              <a:tabLst/>
              <a:defRPr/>
            </a:pPr>
            <a:fld id="{4187C748-44EC-4A39-B7A4-3D84E650E74D}"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887236"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8523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13</a:t>
            </a:fld>
            <a:endParaRPr lang="en-US"/>
          </a:p>
        </p:txBody>
      </p:sp>
    </p:spTree>
    <p:extLst>
      <p:ext uri="{BB962C8B-B14F-4D97-AF65-F5344CB8AC3E}">
        <p14:creationId xmlns:p14="http://schemas.microsoft.com/office/powerpoint/2010/main" val="283059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14</a:t>
            </a:fld>
            <a:endParaRPr lang="en-US"/>
          </a:p>
        </p:txBody>
      </p:sp>
    </p:spTree>
    <p:extLst>
      <p:ext uri="{BB962C8B-B14F-4D97-AF65-F5344CB8AC3E}">
        <p14:creationId xmlns:p14="http://schemas.microsoft.com/office/powerpoint/2010/main" val="49266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pPr marL="0" marR="0" lvl="0" indent="0" algn="r" defTabSz="887236" rtl="0" eaLnBrk="0" fontAlgn="base" latinLnBrk="0" hangingPunct="0">
              <a:lnSpc>
                <a:spcPct val="100000"/>
              </a:lnSpc>
              <a:spcBef>
                <a:spcPct val="0"/>
              </a:spcBef>
              <a:spcAft>
                <a:spcPct val="0"/>
              </a:spcAft>
              <a:buClrTx/>
              <a:buSzTx/>
              <a:buFontTx/>
              <a:buNone/>
              <a:tabLst/>
              <a:defRPr/>
            </a:pPr>
            <a:fld id="{4187C748-44EC-4A39-B7A4-3D84E650E74D}"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887236"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54843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a:p>
        </p:txBody>
      </p:sp>
      <p:sp>
        <p:nvSpPr>
          <p:cNvPr id="4" name="Slide Number Placeholder 3"/>
          <p:cNvSpPr>
            <a:spLocks noGrp="1"/>
          </p:cNvSpPr>
          <p:nvPr>
            <p:ph type="sldNum" sz="quarter" idx="10"/>
          </p:nvPr>
        </p:nvSpPr>
        <p:spPr/>
        <p:txBody>
          <a:bodyPr/>
          <a:lstStyle/>
          <a:p>
            <a:pPr marL="0" marR="0" lvl="0" indent="0" algn="r" defTabSz="887236" rtl="0" eaLnBrk="0" fontAlgn="base" latinLnBrk="0" hangingPunct="0">
              <a:lnSpc>
                <a:spcPct val="100000"/>
              </a:lnSpc>
              <a:spcBef>
                <a:spcPct val="0"/>
              </a:spcBef>
              <a:spcAft>
                <a:spcPct val="0"/>
              </a:spcAft>
              <a:buClrTx/>
              <a:buSzTx/>
              <a:buFontTx/>
              <a:buNone/>
              <a:tabLst/>
              <a:defRPr/>
            </a:pPr>
            <a:fld id="{4187C748-44EC-4A39-B7A4-3D84E650E74D}"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887236"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114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5</a:t>
            </a:fld>
            <a:endParaRPr lang="en-US"/>
          </a:p>
        </p:txBody>
      </p:sp>
    </p:spTree>
    <p:extLst>
      <p:ext uri="{BB962C8B-B14F-4D97-AF65-F5344CB8AC3E}">
        <p14:creationId xmlns:p14="http://schemas.microsoft.com/office/powerpoint/2010/main" val="136077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6</a:t>
            </a:fld>
            <a:endParaRPr lang="en-US"/>
          </a:p>
        </p:txBody>
      </p:sp>
    </p:spTree>
    <p:extLst>
      <p:ext uri="{BB962C8B-B14F-4D97-AF65-F5344CB8AC3E}">
        <p14:creationId xmlns:p14="http://schemas.microsoft.com/office/powerpoint/2010/main" val="274024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7</a:t>
            </a:fld>
            <a:endParaRPr lang="en-US"/>
          </a:p>
        </p:txBody>
      </p:sp>
    </p:spTree>
    <p:extLst>
      <p:ext uri="{BB962C8B-B14F-4D97-AF65-F5344CB8AC3E}">
        <p14:creationId xmlns:p14="http://schemas.microsoft.com/office/powerpoint/2010/main" val="70158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9</a:t>
            </a:fld>
            <a:endParaRPr lang="en-US"/>
          </a:p>
        </p:txBody>
      </p:sp>
    </p:spTree>
    <p:extLst>
      <p:ext uri="{BB962C8B-B14F-4D97-AF65-F5344CB8AC3E}">
        <p14:creationId xmlns:p14="http://schemas.microsoft.com/office/powerpoint/2010/main" val="293686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10</a:t>
            </a:fld>
            <a:endParaRPr lang="en-US"/>
          </a:p>
        </p:txBody>
      </p:sp>
    </p:spTree>
    <p:extLst>
      <p:ext uri="{BB962C8B-B14F-4D97-AF65-F5344CB8AC3E}">
        <p14:creationId xmlns:p14="http://schemas.microsoft.com/office/powerpoint/2010/main" val="379076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511DD-DAB9-1647-97C7-AACDE6029B44}" type="slidenum">
              <a:rPr lang="en-US" smtClean="0"/>
              <a:t>11</a:t>
            </a:fld>
            <a:endParaRPr lang="en-US"/>
          </a:p>
        </p:txBody>
      </p:sp>
    </p:spTree>
    <p:extLst>
      <p:ext uri="{BB962C8B-B14F-4D97-AF65-F5344CB8AC3E}">
        <p14:creationId xmlns:p14="http://schemas.microsoft.com/office/powerpoint/2010/main" val="4202177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v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B00975-6605-C248-993B-DDD91A2876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1397877" y="2109217"/>
            <a:ext cx="9537881" cy="2387600"/>
          </a:xfrm>
        </p:spPr>
        <p:txBody>
          <a:bodyPr anchor="t" anchorCtr="0">
            <a:noAutofit/>
          </a:bodyPr>
          <a:lstStyle>
            <a:lvl1pPr algn="l">
              <a:lnSpc>
                <a:spcPct val="90000"/>
              </a:lnSpc>
              <a:defRPr sz="7000" b="1" cap="none" spc="300" baseline="0">
                <a:solidFill>
                  <a:schemeClr val="bg1"/>
                </a:solidFill>
                <a:latin typeface="Franklin Gothic Medium" panose="020B0603020102020204" pitchFamily="34" charset="0"/>
              </a:defRPr>
            </a:lvl1pPr>
          </a:lstStyle>
          <a:p>
            <a:r>
              <a:rPr lang="en-US" sz="7000" spc="300">
                <a:solidFill>
                  <a:schemeClr val="bg1"/>
                </a:solidFill>
              </a:rPr>
              <a:t>Click to edit title</a:t>
            </a:r>
          </a:p>
        </p:txBody>
      </p:sp>
      <p:cxnSp>
        <p:nvCxnSpPr>
          <p:cNvPr id="11" name="Straight Connector 10">
            <a:extLst>
              <a:ext uri="{FF2B5EF4-FFF2-40B4-BE49-F238E27FC236}">
                <a16:creationId xmlns:a16="http://schemas.microsoft.com/office/drawing/2014/main" id="{2FDCC530-D705-9249-A58A-80FCFC3A2D7D}"/>
              </a:ext>
            </a:extLst>
          </p:cNvPr>
          <p:cNvCxnSpPr>
            <a:cxnSpLocks/>
          </p:cNvCxnSpPr>
          <p:nvPr userDrawn="1"/>
        </p:nvCxnSpPr>
        <p:spPr>
          <a:xfrm>
            <a:off x="1385730" y="4707240"/>
            <a:ext cx="9550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5836" y="373247"/>
            <a:ext cx="2189922" cy="1362724"/>
          </a:xfrm>
          <a:prstGeom prst="rect">
            <a:avLst/>
          </a:prstGeom>
        </p:spPr>
      </p:pic>
      <p:sp>
        <p:nvSpPr>
          <p:cNvPr id="4" name="Text Placeholder 3">
            <a:extLst>
              <a:ext uri="{FF2B5EF4-FFF2-40B4-BE49-F238E27FC236}">
                <a16:creationId xmlns:a16="http://schemas.microsoft.com/office/drawing/2014/main" id="{96B6328F-06C4-BD45-8F5F-9E20432DEBFC}"/>
              </a:ext>
            </a:extLst>
          </p:cNvPr>
          <p:cNvSpPr>
            <a:spLocks noGrp="1"/>
          </p:cNvSpPr>
          <p:nvPr>
            <p:ph type="body" sz="quarter" idx="10" hasCustomPrompt="1"/>
          </p:nvPr>
        </p:nvSpPr>
        <p:spPr>
          <a:xfrm>
            <a:off x="1385888" y="4895850"/>
            <a:ext cx="3141662" cy="443064"/>
          </a:xfrm>
        </p:spPr>
        <p:txBody>
          <a:bodyPr/>
          <a:lstStyle>
            <a:lvl1pPr marL="0" indent="0">
              <a:buNone/>
              <a:defRPr sz="2000" b="1">
                <a:solidFill>
                  <a:schemeClr val="bg1"/>
                </a:solidFill>
              </a:defRPr>
            </a:lvl1pPr>
          </a:lstStyle>
          <a:p>
            <a:pPr lvl="0"/>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Title and Content 2 co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C13FD8-639C-E34A-9033-F4A91E7DDD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5" name="Rectangle 14">
            <a:extLst>
              <a:ext uri="{FF2B5EF4-FFF2-40B4-BE49-F238E27FC236}">
                <a16:creationId xmlns:a16="http://schemas.microsoft.com/office/drawing/2014/main" id="{C9327093-7B65-DA4F-8F1E-3407EB98FA1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itle 6">
            <a:extLst>
              <a:ext uri="{FF2B5EF4-FFF2-40B4-BE49-F238E27FC236}">
                <a16:creationId xmlns:a16="http://schemas.microsoft.com/office/drawing/2014/main" id="{C19E39C6-453D-C24E-98C0-47D843C4777B}"/>
              </a:ext>
            </a:extLst>
          </p:cNvPr>
          <p:cNvSpPr>
            <a:spLocks noGrp="1"/>
          </p:cNvSpPr>
          <p:nvPr>
            <p:ph type="title" hasCustomPrompt="1"/>
          </p:nvPr>
        </p:nvSpPr>
        <p:spPr>
          <a:xfrm>
            <a:off x="389965" y="239179"/>
            <a:ext cx="10158984" cy="490654"/>
          </a:xfrm>
        </p:spPr>
        <p:txBody>
          <a:bodyPr/>
          <a:lstStyle>
            <a:lvl1pPr>
              <a:defRPr b="1" cap="none">
                <a:solidFill>
                  <a:schemeClr val="bg1"/>
                </a:solidFill>
              </a:defRPr>
            </a:lvl1pPr>
          </a:lstStyle>
          <a:p>
            <a:r>
              <a:rPr lang="en-US"/>
              <a:t>Click to edit master title style</a:t>
            </a:r>
          </a:p>
        </p:txBody>
      </p:sp>
      <p:sp>
        <p:nvSpPr>
          <p:cNvPr id="8" name="Picture Placeholder 3">
            <a:extLst>
              <a:ext uri="{C183D7F6-B498-43B3-948B-1728B52AA6E4}">
                <adec:decorative xmlns:adec="http://schemas.microsoft.com/office/drawing/2017/decorative" xmlns="" val="1"/>
              </a:ext>
            </a:extLst>
          </p:cNvPr>
          <p:cNvSpPr>
            <a:spLocks noGrp="1"/>
          </p:cNvSpPr>
          <p:nvPr>
            <p:ph type="pic" sz="quarter" idx="15"/>
          </p:nvPr>
        </p:nvSpPr>
        <p:spPr>
          <a:xfrm>
            <a:off x="686648" y="1183342"/>
            <a:ext cx="10866920" cy="2468537"/>
          </a:xfrm>
          <a:solidFill>
            <a:schemeClr val="bg1"/>
          </a:solidFill>
        </p:spPr>
        <p:txBody>
          <a:bodyPr/>
          <a:lstStyle/>
          <a:p>
            <a:r>
              <a:rPr lang="en-US"/>
              <a:t>Click icon to add picture</a:t>
            </a:r>
          </a:p>
        </p:txBody>
      </p:sp>
      <p:sp>
        <p:nvSpPr>
          <p:cNvPr id="9" name="Content Placeholder 11"/>
          <p:cNvSpPr>
            <a:spLocks noGrp="1"/>
          </p:cNvSpPr>
          <p:nvPr>
            <p:ph sz="quarter" idx="14" hasCustomPrompt="1"/>
          </p:nvPr>
        </p:nvSpPr>
        <p:spPr>
          <a:xfrm>
            <a:off x="699247" y="3854310"/>
            <a:ext cx="10866920" cy="2216533"/>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21" name="Slide Number Placeholder 5">
            <a:extLst>
              <a:ext uri="{FF2B5EF4-FFF2-40B4-BE49-F238E27FC236}">
                <a16:creationId xmlns:a16="http://schemas.microsoft.com/office/drawing/2014/main" id="{7FFF8157-AE37-214C-AF8F-B27D4A3548DD}"/>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pic>
        <p:nvPicPr>
          <p:cNvPr id="10" name="Picture 9" descr="A close up of text on a black background&#10;&#10;Description automatically generated">
            <a:extLst>
              <a:ext uri="{FF2B5EF4-FFF2-40B4-BE49-F238E27FC236}">
                <a16:creationId xmlns:a16="http://schemas.microsoft.com/office/drawing/2014/main" id="{38D6E656-0A56-E147-84B7-924707ADE8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1" name="Footer Placeholder 4">
            <a:extLst>
              <a:ext uri="{FF2B5EF4-FFF2-40B4-BE49-F238E27FC236}">
                <a16:creationId xmlns:a16="http://schemas.microsoft.com/office/drawing/2014/main" id="{54CC129D-9915-7C40-ADF3-CCCE6F94D14E}"/>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Title and Content Graphic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373C8AC-68FC-AD4E-995F-2968E7D706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23" name="Rectangle 22">
            <a:extLst>
              <a:ext uri="{FF2B5EF4-FFF2-40B4-BE49-F238E27FC236}">
                <a16:creationId xmlns:a16="http://schemas.microsoft.com/office/drawing/2014/main" id="{3A60EE0E-A8ED-5F42-BD71-878868485BB5}"/>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itle 6">
            <a:extLst>
              <a:ext uri="{FF2B5EF4-FFF2-40B4-BE49-F238E27FC236}">
                <a16:creationId xmlns:a16="http://schemas.microsoft.com/office/drawing/2014/main" id="{9A1198C8-39AA-7147-86A3-6CB878CD2C1B}"/>
              </a:ext>
            </a:extLst>
          </p:cNvPr>
          <p:cNvSpPr txBox="1">
            <a:spLocks/>
          </p:cNvSpPr>
          <p:nvPr userDrawn="1"/>
        </p:nvSpPr>
        <p:spPr>
          <a:xfrm>
            <a:off x="389965"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a:solidFill>
                  <a:schemeClr val="bg1"/>
                </a:solidFill>
                <a:latin typeface="Franklin Gothic Medium" panose="020B0603020102020204" pitchFamily="34" charset="0"/>
              </a:rPr>
              <a:t>Click to edit master title style</a:t>
            </a:r>
          </a:p>
        </p:txBody>
      </p:sp>
      <p:sp>
        <p:nvSpPr>
          <p:cNvPr id="6" name="Picture Placeholder 3">
            <a:extLst>
              <a:ext uri="{C183D7F6-B498-43B3-948B-1728B52AA6E4}">
                <adec:decorative xmlns:adec="http://schemas.microsoft.com/office/drawing/2017/decorative" xmlns="" val="1"/>
              </a:ext>
            </a:extLst>
          </p:cNvPr>
          <p:cNvSpPr>
            <a:spLocks noGrp="1"/>
          </p:cNvSpPr>
          <p:nvPr>
            <p:ph type="pic" sz="quarter" idx="14"/>
          </p:nvPr>
        </p:nvSpPr>
        <p:spPr>
          <a:xfrm>
            <a:off x="638430" y="1203158"/>
            <a:ext cx="3878314" cy="4722578"/>
          </a:xfrm>
          <a:solidFill>
            <a:schemeClr val="bg1"/>
          </a:solidFill>
        </p:spPr>
        <p:txBody>
          <a:bodyPr/>
          <a:lstStyle/>
          <a:p>
            <a:r>
              <a:rPr lang="en-US"/>
              <a:t>Click icon to add picture</a:t>
            </a:r>
          </a:p>
        </p:txBody>
      </p:sp>
      <p:sp>
        <p:nvSpPr>
          <p:cNvPr id="18" name="Slide Number Placeholder 5">
            <a:extLst>
              <a:ext uri="{FF2B5EF4-FFF2-40B4-BE49-F238E27FC236}">
                <a16:creationId xmlns:a16="http://schemas.microsoft.com/office/drawing/2014/main" id="{129E78B9-82A4-6442-86B1-4A6E3B138292}"/>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sp>
        <p:nvSpPr>
          <p:cNvPr id="19" name="Content Placeholder 11">
            <a:extLst>
              <a:ext uri="{FF2B5EF4-FFF2-40B4-BE49-F238E27FC236}">
                <a16:creationId xmlns:a16="http://schemas.microsoft.com/office/drawing/2014/main" id="{EE6BE2FE-FCA2-3140-A2D7-1730D5BD4127}"/>
              </a:ext>
            </a:extLst>
          </p:cNvPr>
          <p:cNvSpPr>
            <a:spLocks noGrp="1"/>
          </p:cNvSpPr>
          <p:nvPr>
            <p:ph sz="quarter" idx="15"/>
          </p:nvPr>
        </p:nvSpPr>
        <p:spPr>
          <a:xfrm>
            <a:off x="4765209" y="1213462"/>
            <a:ext cx="6788358"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9" name="Picture 8" descr="A close up of text on a black background&#10;&#10;Description automatically generated">
            <a:extLst>
              <a:ext uri="{FF2B5EF4-FFF2-40B4-BE49-F238E27FC236}">
                <a16:creationId xmlns:a16="http://schemas.microsoft.com/office/drawing/2014/main" id="{CBC57CD5-6C66-DE4A-9918-3C0C82D53B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0" name="Footer Placeholder 4">
            <a:extLst>
              <a:ext uri="{FF2B5EF4-FFF2-40B4-BE49-F238E27FC236}">
                <a16:creationId xmlns:a16="http://schemas.microsoft.com/office/drawing/2014/main" id="{2B5646DA-70A7-D947-B644-C7FB4D17A900}"/>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55C5C2-B8D3-3D47-BE21-506D3AA85155}"/>
              </a:ext>
            </a:extLst>
          </p:cNvPr>
          <p:cNvPicPr>
            <a:picLocks noChangeAspect="1"/>
          </p:cNvPicPr>
          <p:nvPr userDrawn="1"/>
        </p:nvPicPr>
        <p:blipFill rotWithShape="1">
          <a:blip r:embed="rId2"/>
          <a:srcRect t="2827"/>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74BB8BA-6976-994E-A156-8A42B7FCC410}"/>
              </a:ext>
            </a:extLst>
          </p:cNvPr>
          <p:cNvPicPr>
            <a:picLocks noChangeAspect="1"/>
          </p:cNvPicPr>
          <p:nvPr userDrawn="1"/>
        </p:nvPicPr>
        <p:blipFill rotWithShape="1">
          <a:blip r:embed="rId3"/>
          <a:srcRect b="17383"/>
          <a:stretch/>
        </p:blipFill>
        <p:spPr>
          <a:xfrm>
            <a:off x="0" y="6011980"/>
            <a:ext cx="12192000" cy="855959"/>
          </a:xfrm>
          <a:prstGeom prst="rect">
            <a:avLst/>
          </a:prstGeom>
        </p:spPr>
      </p:pic>
    </p:spTree>
    <p:extLst>
      <p:ext uri="{BB962C8B-B14F-4D97-AF65-F5344CB8AC3E}">
        <p14:creationId xmlns:p14="http://schemas.microsoft.com/office/powerpoint/2010/main" val="95817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a:gsLst>
            <a:gs pos="0">
              <a:srgbClr val="007199">
                <a:lumMod val="92000"/>
                <a:lumOff val="8000"/>
              </a:srgbClr>
            </a:gs>
            <a:gs pos="100000">
              <a:srgbClr val="061C2F"/>
            </a:gs>
          </a:gsLst>
          <a:path path="circle">
            <a:fillToRect t="100000" r="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F9954D-983D-634E-B28B-90604E6B52D9}"/>
              </a:ext>
            </a:extLst>
          </p:cNvPr>
          <p:cNvSpPr/>
          <p:nvPr userDrawn="1"/>
        </p:nvSpPr>
        <p:spPr bwMode="auto">
          <a:xfrm>
            <a:off x="0" y="2286000"/>
            <a:ext cx="12192000" cy="2286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 name="Text Placeholder 3"/>
          <p:cNvSpPr>
            <a:spLocks noGrp="1"/>
          </p:cNvSpPr>
          <p:nvPr>
            <p:ph type="body" sz="quarter" idx="11" hasCustomPrompt="1"/>
          </p:nvPr>
        </p:nvSpPr>
        <p:spPr>
          <a:xfrm>
            <a:off x="366184" y="2286001"/>
            <a:ext cx="11436349" cy="2286000"/>
          </a:xfrm>
        </p:spPr>
        <p:txBody>
          <a:bodyPr anchor="ctr"/>
          <a:lstStyle>
            <a:lvl1pPr marL="0" indent="0" algn="ctr">
              <a:buNone/>
              <a:defRPr sz="5000" b="0" i="0" cap="none" spc="200" baseline="0">
                <a:solidFill>
                  <a:srgbClr val="061C2F"/>
                </a:solidFill>
                <a:latin typeface="Franklin Gothic Medium" panose="020B0603020102020204" pitchFamily="34" charset="0"/>
              </a:defRPr>
            </a:lvl1pPr>
            <a:lvl2pPr algn="ctr">
              <a:defRPr sz="1800" i="0" spc="100" baseline="0">
                <a:solidFill>
                  <a:schemeClr val="bg1"/>
                </a:solidFill>
                <a:latin typeface="+mn-lt"/>
              </a:defRPr>
            </a:lvl2pPr>
          </a:lstStyle>
          <a:p>
            <a:pPr lvl="0"/>
            <a:r>
              <a:rPr lang="en-US"/>
              <a:t>Section Title</a:t>
            </a:r>
          </a:p>
        </p:txBody>
      </p:sp>
      <p:pic>
        <p:nvPicPr>
          <p:cNvPr id="5" name="Picture 4" descr="A close up of text on a black background&#10;&#10;Description automatically generated">
            <a:extLst>
              <a:ext uri="{FF2B5EF4-FFF2-40B4-BE49-F238E27FC236}">
                <a16:creationId xmlns:a16="http://schemas.microsoft.com/office/drawing/2014/main" id="{97F9B3BE-9D9E-E849-B58B-97F77B36E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57680" y="5108447"/>
            <a:ext cx="1653356" cy="10288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gradFill>
          <a:gsLst>
            <a:gs pos="0">
              <a:srgbClr val="007199">
                <a:lumMod val="92000"/>
                <a:lumOff val="8000"/>
              </a:srgbClr>
            </a:gs>
            <a:gs pos="100000">
              <a:srgbClr val="061C2F"/>
            </a:gs>
          </a:gsLst>
          <a:path path="circle">
            <a:fillToRect t="100000" r="100000"/>
          </a:path>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F9954D-983D-634E-B28B-90604E6B52D9}"/>
              </a:ext>
            </a:extLst>
          </p:cNvPr>
          <p:cNvSpPr/>
          <p:nvPr userDrawn="1"/>
        </p:nvSpPr>
        <p:spPr bwMode="auto">
          <a:xfrm>
            <a:off x="0" y="2286000"/>
            <a:ext cx="12192000" cy="2286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4" name="Text Placeholder 3"/>
          <p:cNvSpPr>
            <a:spLocks noGrp="1"/>
          </p:cNvSpPr>
          <p:nvPr>
            <p:ph type="body" sz="quarter" idx="11" hasCustomPrompt="1"/>
          </p:nvPr>
        </p:nvSpPr>
        <p:spPr>
          <a:xfrm>
            <a:off x="366184" y="2286001"/>
            <a:ext cx="11436349" cy="2286000"/>
          </a:xfrm>
        </p:spPr>
        <p:txBody>
          <a:bodyPr anchor="ctr"/>
          <a:lstStyle>
            <a:lvl1pPr marL="0" indent="0" algn="ctr">
              <a:buNone/>
              <a:defRPr sz="5000" b="0" i="0" cap="none" spc="200" baseline="0">
                <a:solidFill>
                  <a:srgbClr val="061C2F"/>
                </a:solidFill>
                <a:latin typeface="Franklin Gothic Medium" panose="020B0603020102020204" pitchFamily="34" charset="0"/>
              </a:defRPr>
            </a:lvl1pPr>
            <a:lvl2pPr algn="ctr">
              <a:defRPr sz="1800" i="0" spc="100" baseline="0">
                <a:solidFill>
                  <a:schemeClr val="bg1"/>
                </a:solidFill>
                <a:latin typeface="+mn-lt"/>
              </a:defRPr>
            </a:lvl2pPr>
          </a:lstStyle>
          <a:p>
            <a:pPr lvl="0"/>
            <a:r>
              <a:rPr lang="en-US"/>
              <a:t>Section Title</a:t>
            </a:r>
          </a:p>
        </p:txBody>
      </p:sp>
      <p:pic>
        <p:nvPicPr>
          <p:cNvPr id="5" name="Picture 4" descr="A close up of text on a black background&#10;&#10;Description automatically generated">
            <a:extLst>
              <a:ext uri="{FF2B5EF4-FFF2-40B4-BE49-F238E27FC236}">
                <a16:creationId xmlns:a16="http://schemas.microsoft.com/office/drawing/2014/main" id="{97F9B3BE-9D9E-E849-B58B-97F77B36E9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380" y="549147"/>
            <a:ext cx="1653356" cy="1028835"/>
          </a:xfrm>
          <a:prstGeom prst="rect">
            <a:avLst/>
          </a:prstGeom>
        </p:spPr>
      </p:pic>
    </p:spTree>
    <p:extLst>
      <p:ext uri="{BB962C8B-B14F-4D97-AF65-F5344CB8AC3E}">
        <p14:creationId xmlns:p14="http://schemas.microsoft.com/office/powerpoint/2010/main" val="406459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External Cov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B00975-6605-C248-993B-DDD91A2876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799" y="-117858"/>
            <a:ext cx="6096000" cy="7915658"/>
          </a:xfrm>
          <a:prstGeom prst="rect">
            <a:avLst/>
          </a:prstGeom>
        </p:spPr>
      </p:pic>
      <p:pic>
        <p:nvPicPr>
          <p:cNvPr id="6" name="Picture 5" descr="A close up of text on a black background&#10;&#10;Description automatically generated">
            <a:extLst>
              <a:ext uri="{FF2B5EF4-FFF2-40B4-BE49-F238E27FC236}">
                <a16:creationId xmlns:a16="http://schemas.microsoft.com/office/drawing/2014/main" id="{DA52B14E-9D2B-A544-9CF0-9A3C6E4FBF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2806" y="117857"/>
            <a:ext cx="2250388" cy="1400350"/>
          </a:xfrm>
          <a:prstGeom prst="rect">
            <a:avLst/>
          </a:prstGeom>
        </p:spPr>
      </p:pic>
      <p:sp>
        <p:nvSpPr>
          <p:cNvPr id="7" name="Text Placeholder 3">
            <a:extLst>
              <a:ext uri="{FF2B5EF4-FFF2-40B4-BE49-F238E27FC236}">
                <a16:creationId xmlns:a16="http://schemas.microsoft.com/office/drawing/2014/main" id="{00FB6AC2-EB1D-467C-8205-DF284ABC13DD}"/>
              </a:ext>
            </a:extLst>
          </p:cNvPr>
          <p:cNvSpPr>
            <a:spLocks noGrp="1"/>
          </p:cNvSpPr>
          <p:nvPr>
            <p:ph type="body" sz="quarter" idx="11" hasCustomPrompt="1"/>
          </p:nvPr>
        </p:nvSpPr>
        <p:spPr>
          <a:xfrm>
            <a:off x="-101599" y="2286001"/>
            <a:ext cx="6197600" cy="2286000"/>
          </a:xfrm>
        </p:spPr>
        <p:txBody>
          <a:bodyPr anchor="ctr"/>
          <a:lstStyle>
            <a:lvl1pPr marL="0" indent="0" algn="ctr">
              <a:buNone/>
              <a:defRPr sz="5000" b="0" i="0" cap="none" spc="200" baseline="0">
                <a:solidFill>
                  <a:schemeClr val="bg1"/>
                </a:solidFill>
                <a:latin typeface="Franklin Gothic Medium" panose="020B0603020102020204" pitchFamily="34" charset="0"/>
              </a:defRPr>
            </a:lvl1pPr>
            <a:lvl2pPr algn="ctr">
              <a:defRPr sz="1800" i="0" spc="100" baseline="0">
                <a:solidFill>
                  <a:schemeClr val="bg1"/>
                </a:solidFill>
                <a:latin typeface="+mn-lt"/>
              </a:defRPr>
            </a:lvl2pPr>
          </a:lstStyle>
          <a:p>
            <a:pPr lvl="0"/>
            <a:r>
              <a:rPr lang="en-US"/>
              <a:t>Section Title</a:t>
            </a:r>
          </a:p>
        </p:txBody>
      </p:sp>
    </p:spTree>
    <p:extLst>
      <p:ext uri="{BB962C8B-B14F-4D97-AF65-F5344CB8AC3E}">
        <p14:creationId xmlns:p14="http://schemas.microsoft.com/office/powerpoint/2010/main" val="42178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520188-0AC8-7544-AEF1-37DEA62974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9D3A9E88-E89A-894B-B340-B9736136CE3E}"/>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itle 6"/>
          <p:cNvSpPr>
            <a:spLocks noGrp="1"/>
          </p:cNvSpPr>
          <p:nvPr>
            <p:ph type="title"/>
          </p:nvPr>
        </p:nvSpPr>
        <p:spPr>
          <a:xfrm>
            <a:off x="389964" y="239179"/>
            <a:ext cx="10158984" cy="490654"/>
          </a:xfrm>
        </p:spPr>
        <p:txBody>
          <a:bodyPr/>
          <a:lstStyle>
            <a:lvl1pPr>
              <a:defRPr b="1" cap="none">
                <a:solidFill>
                  <a:schemeClr val="bg1"/>
                </a:solidFill>
                <a:latin typeface="Franklin Gothic Medium" panose="020B0603020102020204" pitchFamily="34" charset="0"/>
              </a:defRPr>
            </a:lvl1pPr>
          </a:lstStyle>
          <a:p>
            <a:r>
              <a:rPr lang="en-US"/>
              <a:t>Click to edit Master title style</a:t>
            </a:r>
          </a:p>
        </p:txBody>
      </p:sp>
      <p:sp>
        <p:nvSpPr>
          <p:cNvPr id="12" name="Content Placeholder 11"/>
          <p:cNvSpPr>
            <a:spLocks noGrp="1"/>
          </p:cNvSpPr>
          <p:nvPr>
            <p:ph sz="quarter" idx="13" hasCustomPrompt="1"/>
          </p:nvPr>
        </p:nvSpPr>
        <p:spPr>
          <a:xfrm>
            <a:off x="699247" y="1793935"/>
            <a:ext cx="10854329" cy="4202604"/>
          </a:xfrm>
        </p:spPr>
        <p:txBody>
          <a:bodyPr/>
          <a:lstStyle>
            <a:lvl2pPr>
              <a:spcAft>
                <a:spcPts val="0"/>
              </a:spcAft>
              <a:defRPr/>
            </a:lvl2pPr>
            <a:lvl5pPr>
              <a:defRPr>
                <a:latin typeface="Georgia" charset="0"/>
                <a:ea typeface="Georgia" charset="0"/>
                <a:cs typeface="Georgia" charset="0"/>
              </a:defRPr>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8" name="Footer Placeholder 4">
            <a:extLst>
              <a:ext uri="{FF2B5EF4-FFF2-40B4-BE49-F238E27FC236}">
                <a16:creationId xmlns:a16="http://schemas.microsoft.com/office/drawing/2014/main" id="{20A0EE9A-0CF0-7441-B269-142CFBC122F5}"/>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
        <p:nvSpPr>
          <p:cNvPr id="19" name="Slide Number Placeholder 5">
            <a:extLst>
              <a:ext uri="{FF2B5EF4-FFF2-40B4-BE49-F238E27FC236}">
                <a16:creationId xmlns:a16="http://schemas.microsoft.com/office/drawing/2014/main" id="{40B9D429-C632-794B-952F-4D635B5CFDCA}"/>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sp>
        <p:nvSpPr>
          <p:cNvPr id="20" name="Content Placeholder 11">
            <a:extLst>
              <a:ext uri="{FF2B5EF4-FFF2-40B4-BE49-F238E27FC236}">
                <a16:creationId xmlns:a16="http://schemas.microsoft.com/office/drawing/2014/main" id="{9632AC04-EB12-F949-97C1-9F7BC4E89639}"/>
              </a:ext>
            </a:extLst>
          </p:cNvPr>
          <p:cNvSpPr>
            <a:spLocks noGrp="1"/>
          </p:cNvSpPr>
          <p:nvPr>
            <p:ph sz="quarter" idx="14"/>
          </p:nvPr>
        </p:nvSpPr>
        <p:spPr>
          <a:xfrm>
            <a:off x="699246" y="1242337"/>
            <a:ext cx="10854321"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9" name="Picture 8" descr="A close up of text on a black background&#10;&#10;Description automatically generated">
            <a:extLst>
              <a:ext uri="{FF2B5EF4-FFF2-40B4-BE49-F238E27FC236}">
                <a16:creationId xmlns:a16="http://schemas.microsoft.com/office/drawing/2014/main" id="{33897B97-BFCD-7E44-8F35-356739B797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TO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50BBB3-7F8C-8845-B17F-766B012E0C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4F957C20-4E55-E74D-ACB3-3C8D5CB24762}"/>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itle 6">
            <a:extLst>
              <a:ext uri="{FF2B5EF4-FFF2-40B4-BE49-F238E27FC236}">
                <a16:creationId xmlns:a16="http://schemas.microsoft.com/office/drawing/2014/main" id="{E3EFA938-EABE-8944-8ADD-01BFC3F78E5A}"/>
              </a:ext>
            </a:extLst>
          </p:cNvPr>
          <p:cNvSpPr txBox="1">
            <a:spLocks/>
          </p:cNvSpPr>
          <p:nvPr userDrawn="1"/>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a:solidFill>
                  <a:schemeClr val="bg1"/>
                </a:solidFill>
                <a:latin typeface="Franklin Gothic Medium" panose="020B0603020102020204" pitchFamily="34" charset="0"/>
              </a:rPr>
              <a:t>Click to edit master title style</a:t>
            </a:r>
          </a:p>
        </p:txBody>
      </p:sp>
      <p:sp>
        <p:nvSpPr>
          <p:cNvPr id="19" name="Slide Number Placeholder 5">
            <a:extLst>
              <a:ext uri="{FF2B5EF4-FFF2-40B4-BE49-F238E27FC236}">
                <a16:creationId xmlns:a16="http://schemas.microsoft.com/office/drawing/2014/main" id="{B7E2DE15-2769-3C41-8465-3C9376BC10EB}"/>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pic>
        <p:nvPicPr>
          <p:cNvPr id="7" name="Picture 6" descr="A close up of text on a black background&#10;&#10;Description automatically generated">
            <a:extLst>
              <a:ext uri="{FF2B5EF4-FFF2-40B4-BE49-F238E27FC236}">
                <a16:creationId xmlns:a16="http://schemas.microsoft.com/office/drawing/2014/main" id="{FDC97FE8-F58D-DF46-8638-FA21BD7D59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8" name="Footer Placeholder 4">
            <a:extLst>
              <a:ext uri="{FF2B5EF4-FFF2-40B4-BE49-F238E27FC236}">
                <a16:creationId xmlns:a16="http://schemas.microsoft.com/office/drawing/2014/main" id="{C6417DA0-F09A-B342-BCDC-E4E21B69B85B}"/>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Tree>
    <p:extLst>
      <p:ext uri="{BB962C8B-B14F-4D97-AF65-F5344CB8AC3E}">
        <p14:creationId xmlns:p14="http://schemas.microsoft.com/office/powerpoint/2010/main" val="217830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3 Col Widescree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F293E2-C787-D74B-87EA-55F8F47BEE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5" name="Rectangle 14">
            <a:extLst>
              <a:ext uri="{FF2B5EF4-FFF2-40B4-BE49-F238E27FC236}">
                <a16:creationId xmlns:a16="http://schemas.microsoft.com/office/drawing/2014/main" id="{BAC9E321-299F-DD4B-9FE9-1DE90FD3E6CE}"/>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itle 6">
            <a:extLst>
              <a:ext uri="{FF2B5EF4-FFF2-40B4-BE49-F238E27FC236}">
                <a16:creationId xmlns:a16="http://schemas.microsoft.com/office/drawing/2014/main" id="{40AA579B-C2B4-0845-A979-88E71B7411F2}"/>
              </a:ext>
            </a:extLst>
          </p:cNvPr>
          <p:cNvSpPr txBox="1">
            <a:spLocks/>
          </p:cNvSpPr>
          <p:nvPr userDrawn="1"/>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kern="1200" cap="all" spc="100" baseline="0">
                <a:solidFill>
                  <a:srgbClr val="FFC000"/>
                </a:solidFill>
                <a:latin typeface="+mj-lt"/>
                <a:ea typeface="+mj-ea"/>
                <a:cs typeface="+mj-cs"/>
              </a:defRPr>
            </a:lvl1pPr>
          </a:lstStyle>
          <a:p>
            <a:r>
              <a:rPr lang="en-US" b="1" cap="none">
                <a:solidFill>
                  <a:schemeClr val="bg1"/>
                </a:solidFill>
                <a:latin typeface="Franklin Gothic Medium" panose="020B0603020102020204" pitchFamily="34" charset="0"/>
              </a:rPr>
              <a:t>Click to edit master title style</a:t>
            </a:r>
          </a:p>
        </p:txBody>
      </p:sp>
      <p:sp>
        <p:nvSpPr>
          <p:cNvPr id="3" name="Content Placeholder 2"/>
          <p:cNvSpPr>
            <a:spLocks noGrp="1"/>
          </p:cNvSpPr>
          <p:nvPr>
            <p:ph idx="1" hasCustomPrompt="1"/>
          </p:nvPr>
        </p:nvSpPr>
        <p:spPr>
          <a:xfrm>
            <a:off x="712693"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0" name="Content Placeholder 2"/>
          <p:cNvSpPr>
            <a:spLocks noGrp="1"/>
          </p:cNvSpPr>
          <p:nvPr>
            <p:ph idx="10" hasCustomPrompt="1"/>
          </p:nvPr>
        </p:nvSpPr>
        <p:spPr>
          <a:xfrm>
            <a:off x="4415580"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1" name="Content Placeholder 2"/>
          <p:cNvSpPr>
            <a:spLocks noGrp="1"/>
          </p:cNvSpPr>
          <p:nvPr>
            <p:ph idx="11" hasCustomPrompt="1"/>
          </p:nvPr>
        </p:nvSpPr>
        <p:spPr>
          <a:xfrm>
            <a:off x="8118466" y="1793934"/>
            <a:ext cx="3435101" cy="4212230"/>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22" name="Slide Number Placeholder 5">
            <a:extLst>
              <a:ext uri="{FF2B5EF4-FFF2-40B4-BE49-F238E27FC236}">
                <a16:creationId xmlns:a16="http://schemas.microsoft.com/office/drawing/2014/main" id="{258939C8-A4CF-DD46-A760-2E9032384BCF}"/>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sp>
        <p:nvSpPr>
          <p:cNvPr id="23" name="Content Placeholder 11">
            <a:extLst>
              <a:ext uri="{FF2B5EF4-FFF2-40B4-BE49-F238E27FC236}">
                <a16:creationId xmlns:a16="http://schemas.microsoft.com/office/drawing/2014/main" id="{1E78A648-FD04-C040-827E-C0D750E346ED}"/>
              </a:ext>
            </a:extLst>
          </p:cNvPr>
          <p:cNvSpPr>
            <a:spLocks noGrp="1"/>
          </p:cNvSpPr>
          <p:nvPr>
            <p:ph sz="quarter" idx="14"/>
          </p:nvPr>
        </p:nvSpPr>
        <p:spPr>
          <a:xfrm>
            <a:off x="699246" y="1242337"/>
            <a:ext cx="10854321"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sp>
        <p:nvSpPr>
          <p:cNvPr id="12" name="Footer Placeholder 4">
            <a:extLst>
              <a:ext uri="{FF2B5EF4-FFF2-40B4-BE49-F238E27FC236}">
                <a16:creationId xmlns:a16="http://schemas.microsoft.com/office/drawing/2014/main" id="{140C4924-5118-3A4C-9A6E-B1FBD0CBA8A7}"/>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pic>
        <p:nvPicPr>
          <p:cNvPr id="14" name="Picture 13" descr="A close up of text on a black background&#10;&#10;Description automatically generated">
            <a:extLst>
              <a:ext uri="{FF2B5EF4-FFF2-40B4-BE49-F238E27FC236}">
                <a16:creationId xmlns:a16="http://schemas.microsoft.com/office/drawing/2014/main" id="{C3693345-521D-5D43-8B35-A38BDFF352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51F9A-3E15-554E-A3BD-F957AE341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57D84ADD-75A7-6B47-B92C-B30DCFAF9DB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Picture Placeholder 3">
            <a:extLst>
              <a:ext uri="{C183D7F6-B498-43B3-948B-1728B52AA6E4}">
                <adec:decorative xmlns:adec="http://schemas.microsoft.com/office/drawing/2017/decorative" xmlns="" val="1"/>
              </a:ext>
            </a:extLst>
          </p:cNvPr>
          <p:cNvSpPr>
            <a:spLocks noGrp="1"/>
          </p:cNvSpPr>
          <p:nvPr>
            <p:ph type="pic" sz="quarter" idx="14"/>
          </p:nvPr>
        </p:nvSpPr>
        <p:spPr>
          <a:xfrm>
            <a:off x="638424" y="1231428"/>
            <a:ext cx="10915144" cy="3752342"/>
          </a:xfrm>
          <a:solidFill>
            <a:schemeClr val="bg1"/>
          </a:solidFill>
        </p:spPr>
        <p:txBody>
          <a:bodyPr/>
          <a:lstStyle/>
          <a:p>
            <a:r>
              <a:rPr lang="en-US"/>
              <a:t>Click icon to add picture</a:t>
            </a:r>
          </a:p>
        </p:txBody>
      </p:sp>
      <p:sp>
        <p:nvSpPr>
          <p:cNvPr id="14" name="Title 6">
            <a:extLst>
              <a:ext uri="{FF2B5EF4-FFF2-40B4-BE49-F238E27FC236}">
                <a16:creationId xmlns:a16="http://schemas.microsoft.com/office/drawing/2014/main" id="{796C8D7D-1497-3A4A-B8E7-126EF58C868F}"/>
              </a:ext>
            </a:extLst>
          </p:cNvPr>
          <p:cNvSpPr>
            <a:spLocks noGrp="1"/>
          </p:cNvSpPr>
          <p:nvPr>
            <p:ph type="title" hasCustomPrompt="1"/>
          </p:nvPr>
        </p:nvSpPr>
        <p:spPr>
          <a:xfrm>
            <a:off x="389965" y="239179"/>
            <a:ext cx="10158984" cy="490654"/>
          </a:xfrm>
        </p:spPr>
        <p:txBody>
          <a:bodyPr/>
          <a:lstStyle>
            <a:lvl1pPr>
              <a:defRPr b="1" cap="none">
                <a:solidFill>
                  <a:schemeClr val="bg1"/>
                </a:solidFill>
              </a:defRPr>
            </a:lvl1pPr>
          </a:lstStyle>
          <a:p>
            <a:r>
              <a:rPr lang="en-US"/>
              <a:t>Click to edit master title style</a:t>
            </a:r>
          </a:p>
        </p:txBody>
      </p:sp>
      <p:sp>
        <p:nvSpPr>
          <p:cNvPr id="22" name="Slide Number Placeholder 5">
            <a:extLst>
              <a:ext uri="{FF2B5EF4-FFF2-40B4-BE49-F238E27FC236}">
                <a16:creationId xmlns:a16="http://schemas.microsoft.com/office/drawing/2014/main" id="{2478D8B1-478B-9E42-B693-EFD1CF97749C}"/>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sp>
        <p:nvSpPr>
          <p:cNvPr id="23" name="Content Placeholder 11">
            <a:extLst>
              <a:ext uri="{FF2B5EF4-FFF2-40B4-BE49-F238E27FC236}">
                <a16:creationId xmlns:a16="http://schemas.microsoft.com/office/drawing/2014/main" id="{83D6DE00-644A-F94B-8D02-357728C8047A}"/>
              </a:ext>
            </a:extLst>
          </p:cNvPr>
          <p:cNvSpPr>
            <a:spLocks noGrp="1"/>
          </p:cNvSpPr>
          <p:nvPr>
            <p:ph sz="quarter" idx="15"/>
          </p:nvPr>
        </p:nvSpPr>
        <p:spPr>
          <a:xfrm>
            <a:off x="638424" y="5243524"/>
            <a:ext cx="10915144" cy="682211"/>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10" name="Picture 9" descr="A close up of text on a black background&#10;&#10;Description automatically generated">
            <a:extLst>
              <a:ext uri="{FF2B5EF4-FFF2-40B4-BE49-F238E27FC236}">
                <a16:creationId xmlns:a16="http://schemas.microsoft.com/office/drawing/2014/main" id="{DE1A4A1C-B0F4-624C-9AC2-23F6C28C15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5" name="Footer Placeholder 4">
            <a:extLst>
              <a:ext uri="{FF2B5EF4-FFF2-40B4-BE49-F238E27FC236}">
                <a16:creationId xmlns:a16="http://schemas.microsoft.com/office/drawing/2014/main" id="{5C57F060-D7B5-7E49-A27C-30BF789942EF}"/>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Tree>
    <p:extLst>
      <p:ext uri="{BB962C8B-B14F-4D97-AF65-F5344CB8AC3E}">
        <p14:creationId xmlns:p14="http://schemas.microsoft.com/office/powerpoint/2010/main" val="240205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hoto 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51F9A-3E15-554E-A3BD-F957AE3418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3243905"/>
          </a:xfrm>
          <a:prstGeom prst="rect">
            <a:avLst/>
          </a:prstGeom>
        </p:spPr>
      </p:pic>
      <p:sp>
        <p:nvSpPr>
          <p:cNvPr id="13" name="Rectangle 12">
            <a:extLst>
              <a:ext uri="{FF2B5EF4-FFF2-40B4-BE49-F238E27FC236}">
                <a16:creationId xmlns:a16="http://schemas.microsoft.com/office/drawing/2014/main" id="{57D84ADD-75A7-6B47-B92C-B30DCFAF9DBB}"/>
              </a:ext>
            </a:extLst>
          </p:cNvPr>
          <p:cNvSpPr/>
          <p:nvPr userDrawn="1"/>
        </p:nvSpPr>
        <p:spPr>
          <a:xfrm>
            <a:off x="389965" y="932264"/>
            <a:ext cx="11429999" cy="519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Picture Placeholder 3">
            <a:extLst>
              <a:ext uri="{C183D7F6-B498-43B3-948B-1728B52AA6E4}">
                <adec:decorative xmlns:adec="http://schemas.microsoft.com/office/drawing/2017/decorative" xmlns="" val="1"/>
              </a:ext>
            </a:extLst>
          </p:cNvPr>
          <p:cNvSpPr>
            <a:spLocks noGrp="1"/>
          </p:cNvSpPr>
          <p:nvPr>
            <p:ph type="pic" sz="quarter" idx="14"/>
          </p:nvPr>
        </p:nvSpPr>
        <p:spPr>
          <a:xfrm>
            <a:off x="5164942" y="1290984"/>
            <a:ext cx="6400800" cy="3429000"/>
          </a:xfrm>
          <a:solidFill>
            <a:schemeClr val="bg1"/>
          </a:solidFill>
        </p:spPr>
        <p:txBody>
          <a:bodyPr/>
          <a:lstStyle/>
          <a:p>
            <a:r>
              <a:rPr lang="en-US"/>
              <a:t>Click icon to add picture</a:t>
            </a:r>
          </a:p>
        </p:txBody>
      </p:sp>
      <p:sp>
        <p:nvSpPr>
          <p:cNvPr id="12" name="Content Placeholder 11"/>
          <p:cNvSpPr>
            <a:spLocks noGrp="1"/>
          </p:cNvSpPr>
          <p:nvPr>
            <p:ph sz="quarter" idx="13" hasCustomPrompt="1"/>
          </p:nvPr>
        </p:nvSpPr>
        <p:spPr>
          <a:xfrm>
            <a:off x="699256" y="1906323"/>
            <a:ext cx="4211482" cy="4068060"/>
          </a:xfrm>
        </p:spPr>
        <p:txBody>
          <a:bodyPr/>
          <a:lstStyle>
            <a:lvl2pPr>
              <a:spcAft>
                <a:spcPts val="0"/>
              </a:spcAft>
              <a:defRPr/>
            </a:lvl2pPr>
            <a:lvl5pPr>
              <a:defRPr>
                <a:latin typeface="Georgia" charset="0"/>
                <a:ea typeface="Georgia" charset="0"/>
                <a:cs typeface="Georgia" charset="0"/>
              </a:defRPr>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4" name="Title 6">
            <a:extLst>
              <a:ext uri="{FF2B5EF4-FFF2-40B4-BE49-F238E27FC236}">
                <a16:creationId xmlns:a16="http://schemas.microsoft.com/office/drawing/2014/main" id="{796C8D7D-1497-3A4A-B8E7-126EF58C868F}"/>
              </a:ext>
            </a:extLst>
          </p:cNvPr>
          <p:cNvSpPr>
            <a:spLocks noGrp="1"/>
          </p:cNvSpPr>
          <p:nvPr>
            <p:ph type="title" hasCustomPrompt="1"/>
          </p:nvPr>
        </p:nvSpPr>
        <p:spPr>
          <a:xfrm>
            <a:off x="389965" y="239179"/>
            <a:ext cx="10158984" cy="490654"/>
          </a:xfrm>
        </p:spPr>
        <p:txBody>
          <a:bodyPr/>
          <a:lstStyle>
            <a:lvl1pPr>
              <a:defRPr cap="none">
                <a:solidFill>
                  <a:schemeClr val="bg1"/>
                </a:solidFill>
              </a:defRPr>
            </a:lvl1pPr>
          </a:lstStyle>
          <a:p>
            <a:r>
              <a:rPr lang="en-US"/>
              <a:t>Click to edit master title style</a:t>
            </a:r>
          </a:p>
        </p:txBody>
      </p:sp>
      <p:sp>
        <p:nvSpPr>
          <p:cNvPr id="22" name="Slide Number Placeholder 5">
            <a:extLst>
              <a:ext uri="{FF2B5EF4-FFF2-40B4-BE49-F238E27FC236}">
                <a16:creationId xmlns:a16="http://schemas.microsoft.com/office/drawing/2014/main" id="{2478D8B1-478B-9E42-B693-EFD1CF97749C}"/>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sp>
        <p:nvSpPr>
          <p:cNvPr id="23" name="Content Placeholder 11">
            <a:extLst>
              <a:ext uri="{FF2B5EF4-FFF2-40B4-BE49-F238E27FC236}">
                <a16:creationId xmlns:a16="http://schemas.microsoft.com/office/drawing/2014/main" id="{83D6DE00-644A-F94B-8D02-357728C8047A}"/>
              </a:ext>
            </a:extLst>
          </p:cNvPr>
          <p:cNvSpPr>
            <a:spLocks noGrp="1"/>
          </p:cNvSpPr>
          <p:nvPr>
            <p:ph sz="quarter" idx="15"/>
          </p:nvPr>
        </p:nvSpPr>
        <p:spPr>
          <a:xfrm>
            <a:off x="699247" y="1290984"/>
            <a:ext cx="4211482" cy="349166"/>
          </a:xfrm>
        </p:spPr>
        <p:txBody>
          <a:bodyPr/>
          <a:lstStyle>
            <a:lvl1pPr marL="0" indent="0">
              <a:buNone/>
              <a:defRPr sz="1800" b="1" i="0">
                <a:latin typeface="+mn-lt"/>
                <a:ea typeface="Georgia" charset="0"/>
                <a:cs typeface="Georgia" charset="0"/>
              </a:defRPr>
            </a:lvl1pPr>
          </a:lstStyle>
          <a:p>
            <a:pPr lvl="0"/>
            <a:r>
              <a:rPr lang="en-US"/>
              <a:t>Edit Master text styles</a:t>
            </a:r>
          </a:p>
        </p:txBody>
      </p:sp>
      <p:pic>
        <p:nvPicPr>
          <p:cNvPr id="10" name="Picture 9" descr="A close up of text on a black background&#10;&#10;Description automatically generated">
            <a:extLst>
              <a:ext uri="{FF2B5EF4-FFF2-40B4-BE49-F238E27FC236}">
                <a16:creationId xmlns:a16="http://schemas.microsoft.com/office/drawing/2014/main" id="{207854AE-2C02-5D4A-8C3F-EC88F85192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14798" y="133816"/>
            <a:ext cx="1033975" cy="643412"/>
          </a:xfrm>
          <a:prstGeom prst="rect">
            <a:avLst/>
          </a:prstGeom>
        </p:spPr>
      </p:pic>
      <p:sp>
        <p:nvSpPr>
          <p:cNvPr id="15" name="Footer Placeholder 4">
            <a:extLst>
              <a:ext uri="{FF2B5EF4-FFF2-40B4-BE49-F238E27FC236}">
                <a16:creationId xmlns:a16="http://schemas.microsoft.com/office/drawing/2014/main" id="{13332715-12FC-AE4B-B843-43B024098DA5}"/>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Tree>
    <p:extLst>
      <p:ext uri="{BB962C8B-B14F-4D97-AF65-F5344CB8AC3E}">
        <p14:creationId xmlns:p14="http://schemas.microsoft.com/office/powerpoint/2010/main" val="423956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12694" y="212962"/>
            <a:ext cx="10840875" cy="981308"/>
          </a:xfrm>
          <a:prstGeom prst="rect">
            <a:avLst/>
          </a:prstGeom>
        </p:spPr>
        <p:txBody>
          <a:bodyPr vert="horz" lIns="0" tIns="0" rIns="0" bIns="0" rtlCol="0" anchor="b">
            <a:noAutofit/>
          </a:bodyPr>
          <a:lstStyle/>
          <a:p>
            <a:r>
              <a:rPr lang="en-US"/>
              <a:t>Click to edit Master title style</a:t>
            </a:r>
          </a:p>
        </p:txBody>
      </p:sp>
      <p:sp>
        <p:nvSpPr>
          <p:cNvPr id="13" name="Text Placeholder 2"/>
          <p:cNvSpPr>
            <a:spLocks noGrp="1"/>
          </p:cNvSpPr>
          <p:nvPr>
            <p:ph type="body" idx="1"/>
          </p:nvPr>
        </p:nvSpPr>
        <p:spPr>
          <a:xfrm>
            <a:off x="712694" y="1371600"/>
            <a:ext cx="10840874" cy="4626943"/>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Third level is a nested text bullet.</a:t>
            </a:r>
          </a:p>
          <a:p>
            <a:pPr lvl="3"/>
            <a:r>
              <a:rPr lang="en-US"/>
              <a:t>Fourth level optional subhead</a:t>
            </a:r>
          </a:p>
          <a:p>
            <a:pPr lvl="4"/>
            <a:r>
              <a:rPr lang="en-US"/>
              <a:t>Level 5 is an optional short description</a:t>
            </a:r>
          </a:p>
          <a:p>
            <a:pPr lvl="5"/>
            <a:r>
              <a:rPr lang="en-US"/>
              <a:t>Level 6 is used for source information or footnotes.</a:t>
            </a:r>
          </a:p>
        </p:txBody>
      </p:sp>
      <p:sp>
        <p:nvSpPr>
          <p:cNvPr id="18" name="Footer Placeholder 4">
            <a:extLst>
              <a:ext uri="{FF2B5EF4-FFF2-40B4-BE49-F238E27FC236}">
                <a16:creationId xmlns:a16="http://schemas.microsoft.com/office/drawing/2014/main" id="{E254EF2D-8FCB-734A-88E2-7880A6039856}"/>
              </a:ext>
            </a:extLst>
          </p:cNvPr>
          <p:cNvSpPr>
            <a:spLocks noGrp="1"/>
          </p:cNvSpPr>
          <p:nvPr>
            <p:ph type="ftr" sz="quarter" idx="3"/>
          </p:nvPr>
        </p:nvSpPr>
        <p:spPr>
          <a:xfrm>
            <a:off x="699247" y="6387922"/>
            <a:ext cx="2970823" cy="167695"/>
          </a:xfrm>
          <a:prstGeom prst="rect">
            <a:avLst/>
          </a:prstGeom>
        </p:spPr>
        <p:txBody>
          <a:bodyPr anchor="ctr" anchorCtr="0"/>
          <a:lstStyle>
            <a:lvl1pPr>
              <a:defRPr sz="1050">
                <a:solidFill>
                  <a:srgbClr val="3884A3"/>
                </a:solidFill>
              </a:defRPr>
            </a:lvl1pPr>
          </a:lstStyle>
          <a:p>
            <a:r>
              <a:rPr lang="en-US"/>
              <a:t>Advana</a:t>
            </a:r>
          </a:p>
        </p:txBody>
      </p:sp>
      <p:sp>
        <p:nvSpPr>
          <p:cNvPr id="19" name="Slide Number Placeholder 5">
            <a:extLst>
              <a:ext uri="{FF2B5EF4-FFF2-40B4-BE49-F238E27FC236}">
                <a16:creationId xmlns:a16="http://schemas.microsoft.com/office/drawing/2014/main" id="{0EB4007D-CAC7-3141-9498-2612196DEF06}"/>
              </a:ext>
            </a:extLst>
          </p:cNvPr>
          <p:cNvSpPr>
            <a:spLocks noGrp="1"/>
          </p:cNvSpPr>
          <p:nvPr>
            <p:ph type="sldNum" sz="quarter" idx="4"/>
          </p:nvPr>
        </p:nvSpPr>
        <p:spPr>
          <a:xfrm>
            <a:off x="10846341" y="6387922"/>
            <a:ext cx="707227" cy="167713"/>
          </a:xfrm>
          <a:prstGeom prst="rect">
            <a:avLst/>
          </a:prstGeom>
        </p:spPr>
        <p:txBody>
          <a:bodyPr anchor="ctr" anchorCtr="0"/>
          <a:lstStyle>
            <a:lvl1pPr algn="r">
              <a:defRPr sz="1000">
                <a:solidFill>
                  <a:srgbClr val="3884A3"/>
                </a:solidFill>
              </a:defRPr>
            </a:lvl1pPr>
          </a:lstStyle>
          <a:p>
            <a:fld id="{783CC333-7960-FC4B-9BCF-EA39563E2C59}" type="slidenum">
              <a:rPr lang="en-US" smtClean="0"/>
              <a:pPr/>
              <a:t>‹#›</a:t>
            </a:fld>
            <a:endParaRPr lang="en-US"/>
          </a:p>
        </p:txBody>
      </p:sp>
      <p:cxnSp>
        <p:nvCxnSpPr>
          <p:cNvPr id="9" name="Straight Connector 8">
            <a:extLst>
              <a:ext uri="{FF2B5EF4-FFF2-40B4-BE49-F238E27FC236}">
                <a16:creationId xmlns:a16="http://schemas.microsoft.com/office/drawing/2014/main" id="{8589D09C-80C9-9D4D-A62E-983CE87E941E}"/>
              </a:ext>
            </a:extLst>
          </p:cNvPr>
          <p:cNvCxnSpPr/>
          <p:nvPr userDrawn="1"/>
        </p:nvCxnSpPr>
        <p:spPr>
          <a:xfrm>
            <a:off x="699247" y="6255078"/>
            <a:ext cx="10854329" cy="0"/>
          </a:xfrm>
          <a:prstGeom prst="line">
            <a:avLst/>
          </a:prstGeom>
          <a:ln w="47625" cap="rnd">
            <a:solidFill>
              <a:srgbClr val="3884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20314"/>
      </p:ext>
    </p:extLst>
  </p:cSld>
  <p:clrMap bg1="lt1" tx1="dk1" bg2="lt2" tx2="dk2" accent1="accent1" accent2="accent2" accent3="accent3" accent4="accent4" accent5="accent5" accent6="accent6" hlink="hlink" folHlink="folHlink"/>
  <p:sldLayoutIdLst>
    <p:sldLayoutId id="2147483775" r:id="rId1"/>
    <p:sldLayoutId id="2147483787" r:id="rId2"/>
    <p:sldLayoutId id="2147483841" r:id="rId3"/>
    <p:sldLayoutId id="2147483842" r:id="rId4"/>
    <p:sldLayoutId id="2147483776" r:id="rId5"/>
    <p:sldLayoutId id="2147483836" r:id="rId6"/>
    <p:sldLayoutId id="2147483828" r:id="rId7"/>
    <p:sldLayoutId id="2147483835" r:id="rId8"/>
    <p:sldLayoutId id="2147483840" r:id="rId9"/>
    <p:sldLayoutId id="2147483789" r:id="rId10"/>
    <p:sldLayoutId id="2147483790" r:id="rId11"/>
    <p:sldLayoutId id="2147483843" r:id="rId12"/>
  </p:sldLayoutIdLst>
  <p:hf hdr="0" dt="0"/>
  <p:txStyles>
    <p:titleStyle>
      <a:lvl1pPr algn="l" defTabSz="914400" rtl="0" eaLnBrk="1" latinLnBrk="0" hangingPunct="1">
        <a:lnSpc>
          <a:spcPct val="90000"/>
        </a:lnSpc>
        <a:spcBef>
          <a:spcPct val="0"/>
        </a:spcBef>
        <a:buNone/>
        <a:defRPr sz="2400" kern="1200" cap="all" spc="100" baseline="0">
          <a:solidFill>
            <a:schemeClr val="tx1"/>
          </a:solidFill>
          <a:latin typeface="Franklin Gothic Medium" panose="020B0603020102020204" pitchFamily="34" charset="0"/>
          <a:ea typeface="+mj-ea"/>
          <a:cs typeface="+mj-cs"/>
        </a:defRPr>
      </a:lvl1pPr>
    </p:titleStyle>
    <p:bodyStyle>
      <a:lvl1pPr marL="182880" indent="-182880" algn="l" defTabSz="914400" rtl="0" eaLnBrk="1" latinLnBrk="0" hangingPunct="1">
        <a:lnSpc>
          <a:spcPct val="100000"/>
        </a:lnSpc>
        <a:spcBef>
          <a:spcPts val="600"/>
        </a:spcBef>
        <a:buFont typeface="Arial" charset="0"/>
        <a:buChar char="•"/>
        <a:defRPr sz="1400" i="0" kern="1200">
          <a:solidFill>
            <a:schemeClr val="tx1"/>
          </a:solidFill>
          <a:latin typeface="Calibri" charset="0"/>
          <a:ea typeface="Calibri" charset="0"/>
          <a:cs typeface="Calibri" charset="0"/>
        </a:defRPr>
      </a:lvl1pPr>
      <a:lvl2pPr marL="365760" marR="0" indent="-182880" algn="l" defTabSz="914400" rtl="0" eaLnBrk="1" fontAlgn="auto" latinLnBrk="0" hangingPunct="1">
        <a:lnSpc>
          <a:spcPct val="100000"/>
        </a:lnSpc>
        <a:spcBef>
          <a:spcPts val="0"/>
        </a:spcBef>
        <a:spcAft>
          <a:spcPts val="0"/>
        </a:spcAft>
        <a:buClrTx/>
        <a:buSzTx/>
        <a:buFont typeface="LucidaGrande" charset="0"/>
        <a:buChar char="-"/>
        <a:tabLst/>
        <a:defRPr sz="1400" i="0" kern="1200" cap="none" spc="0" baseline="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400" i="0" kern="1200" baseline="0">
          <a:solidFill>
            <a:schemeClr val="tx1"/>
          </a:solidFill>
          <a:latin typeface="Calibri" charset="0"/>
          <a:ea typeface="Calibri" charset="0"/>
          <a:cs typeface="Calibri" charset="0"/>
        </a:defRPr>
      </a:lvl3pPr>
      <a:lvl4pPr marL="0" indent="0" algn="l" defTabSz="914400" rtl="0" eaLnBrk="1" latinLnBrk="0" hangingPunct="1">
        <a:lnSpc>
          <a:spcPct val="100000"/>
        </a:lnSpc>
        <a:spcBef>
          <a:spcPts val="1800"/>
        </a:spcBef>
        <a:spcAft>
          <a:spcPts val="0"/>
        </a:spcAft>
        <a:buFont typeface="LucidaGrande" charset="0"/>
        <a:buNone/>
        <a:tabLst/>
        <a:defRPr sz="1600" b="1" i="0" kern="1200" cap="all" spc="100" baseline="0">
          <a:solidFill>
            <a:schemeClr val="accent2"/>
          </a:solidFill>
          <a:latin typeface="Calibri" charset="0"/>
          <a:ea typeface="Calibri" charset="0"/>
          <a:cs typeface="Calibri" charset="0"/>
        </a:defRPr>
      </a:lvl4pPr>
      <a:lvl5pPr marL="0" indent="0" algn="l" defTabSz="914400" rtl="0" eaLnBrk="1" latinLnBrk="0" hangingPunct="1">
        <a:lnSpc>
          <a:spcPct val="100000"/>
        </a:lnSpc>
        <a:spcBef>
          <a:spcPts val="600"/>
        </a:spcBef>
        <a:spcAft>
          <a:spcPts val="600"/>
        </a:spcAft>
        <a:buFont typeface="Arial"/>
        <a:buNone/>
        <a:tabLst/>
        <a:defRPr sz="1400" i="1" kern="1200" baseline="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 typeface="Arial"/>
        <a:buNone/>
        <a:defRPr sz="1000" i="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mailto:torey.b.holderith.ctr@mail.mil" TargetMode="External"/><Relationship Id="rId3" Type="http://schemas.openxmlformats.org/officeDocument/2006/relationships/image" Target="../media/image35.png"/><Relationship Id="rId7" Type="http://schemas.openxmlformats.org/officeDocument/2006/relationships/hyperlink" Target="mailto:nicholas.d.crabtree.civ@mail.mi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mailto:brenna.m.klein.civ@mail.mil" TargetMode="External"/><Relationship Id="rId5" Type="http://schemas.openxmlformats.org/officeDocument/2006/relationships/hyperlink" Target="mailto:scott.r.miller121.ctr@mail.mil" TargetMode="External"/><Relationship Id="rId4" Type="http://schemas.openxmlformats.org/officeDocument/2006/relationships/hyperlink" Target="mailto:kathryn.s.sieve.civ@mail.mi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8.emf"/><Relationship Id="rId7" Type="http://schemas.openxmlformats.org/officeDocument/2006/relationships/image" Target="../media/image12.sv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3.tiff"/><Relationship Id="rId5" Type="http://schemas.openxmlformats.org/officeDocument/2006/relationships/image" Target="../media/image10.svg"/><Relationship Id="rId15" Type="http://schemas.openxmlformats.org/officeDocument/2006/relationships/image" Target="../media/image17.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3672-16E2-4949-BAA7-818BB50EECD1}"/>
              </a:ext>
            </a:extLst>
          </p:cNvPr>
          <p:cNvSpPr>
            <a:spLocks noGrp="1"/>
          </p:cNvSpPr>
          <p:nvPr>
            <p:ph type="ctrTitle"/>
          </p:nvPr>
        </p:nvSpPr>
        <p:spPr>
          <a:xfrm>
            <a:off x="1538287" y="4867874"/>
            <a:ext cx="9711603" cy="624839"/>
          </a:xfrm>
        </p:spPr>
        <p:txBody>
          <a:bodyPr/>
          <a:lstStyle/>
          <a:p>
            <a:r>
              <a:rPr lang="en-US" sz="2400"/>
              <a:t>Regional ASMC PDI</a:t>
            </a:r>
            <a:br>
              <a:rPr lang="en-US" sz="2400"/>
            </a:br>
            <a:r>
              <a:rPr lang="en-US" sz="2400"/>
              <a:t>Air Force Special Operations Command</a:t>
            </a:r>
            <a:r>
              <a:rPr lang="en-US" sz="3600"/>
              <a:t/>
            </a:r>
            <a:br>
              <a:rPr lang="en-US" sz="3600"/>
            </a:br>
            <a:endParaRPr lang="en-US" sz="1400" b="0" i="1"/>
          </a:p>
        </p:txBody>
      </p:sp>
      <p:sp>
        <p:nvSpPr>
          <p:cNvPr id="3" name="Title 1">
            <a:extLst>
              <a:ext uri="{FF2B5EF4-FFF2-40B4-BE49-F238E27FC236}">
                <a16:creationId xmlns:a16="http://schemas.microsoft.com/office/drawing/2014/main" id="{CC5E3672-16E2-4949-BAA7-818BB50EECD1}"/>
              </a:ext>
            </a:extLst>
          </p:cNvPr>
          <p:cNvSpPr txBox="1">
            <a:spLocks/>
          </p:cNvSpPr>
          <p:nvPr/>
        </p:nvSpPr>
        <p:spPr>
          <a:xfrm>
            <a:off x="1538287" y="3595237"/>
            <a:ext cx="10236096" cy="62483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7000" b="1" kern="1200" cap="none" spc="300" baseline="0">
                <a:solidFill>
                  <a:schemeClr val="bg1"/>
                </a:solidFill>
                <a:latin typeface="Franklin Gothic Medium" panose="020B0603020102020204" pitchFamily="34" charset="0"/>
                <a:ea typeface="+mj-ea"/>
                <a:cs typeface="+mj-cs"/>
              </a:defRPr>
            </a:lvl1pPr>
          </a:lstStyle>
          <a:p>
            <a:r>
              <a:rPr lang="en-US" sz="4000"/>
              <a:t>OUSD(C) Advancing Analytics (Advana)</a:t>
            </a:r>
          </a:p>
          <a:p>
            <a:r>
              <a:rPr lang="en-US" sz="4000"/>
              <a:t>Financial Management Analytics</a:t>
            </a:r>
            <a:r>
              <a:rPr lang="en-US" sz="2800"/>
              <a:t/>
            </a:r>
            <a:br>
              <a:rPr lang="en-US" sz="2800"/>
            </a:br>
            <a:endParaRPr lang="en-US" sz="2800" b="0" i="1"/>
          </a:p>
        </p:txBody>
      </p:sp>
    </p:spTree>
    <p:extLst>
      <p:ext uri="{BB962C8B-B14F-4D97-AF65-F5344CB8AC3E}">
        <p14:creationId xmlns:p14="http://schemas.microsoft.com/office/powerpoint/2010/main" val="83797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5052-2F0F-4E80-868E-19F38B4AD58F}"/>
              </a:ext>
            </a:extLst>
          </p:cNvPr>
          <p:cNvSpPr>
            <a:spLocks noGrp="1"/>
          </p:cNvSpPr>
          <p:nvPr>
            <p:ph type="title"/>
          </p:nvPr>
        </p:nvSpPr>
        <p:spPr/>
        <p:txBody>
          <a:bodyPr/>
          <a:lstStyle/>
          <a:p>
            <a:r>
              <a:rPr lang="en-US" dirty="0" smtClean="0"/>
              <a:t>Financial </a:t>
            </a:r>
            <a:r>
              <a:rPr lang="en-US" dirty="0"/>
              <a:t>Statement Drilldown</a:t>
            </a: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10</a:t>
            </a:fld>
            <a:endParaRPr lang="en-US"/>
          </a:p>
        </p:txBody>
      </p:sp>
      <p:sp>
        <p:nvSpPr>
          <p:cNvPr id="18" name="Footer Placeholder 3">
            <a:extLst>
              <a:ext uri="{FF2B5EF4-FFF2-40B4-BE49-F238E27FC236}">
                <a16:creationId xmlns:a16="http://schemas.microsoft.com/office/drawing/2014/main" id="{2FFD27E8-EA6E-4455-800B-0D908709C1E4}"/>
              </a:ext>
            </a:extLst>
          </p:cNvPr>
          <p:cNvSpPr>
            <a:spLocks noGrp="1"/>
          </p:cNvSpPr>
          <p:nvPr>
            <p:ph type="ftr" sz="quarter" idx="3"/>
          </p:nvPr>
        </p:nvSpPr>
        <p:spPr>
          <a:xfrm>
            <a:off x="699247" y="6387922"/>
            <a:ext cx="2970823" cy="167695"/>
          </a:xfrm>
        </p:spPr>
        <p:txBody>
          <a:bodyPr/>
          <a:lstStyle/>
          <a:p>
            <a:r>
              <a:rPr lang="en-US"/>
              <a:t>Advana</a:t>
            </a:r>
          </a:p>
        </p:txBody>
      </p:sp>
      <p:pic>
        <p:nvPicPr>
          <p:cNvPr id="3" name="Picture 3">
            <a:extLst>
              <a:ext uri="{FF2B5EF4-FFF2-40B4-BE49-F238E27FC236}">
                <a16:creationId xmlns:a16="http://schemas.microsoft.com/office/drawing/2014/main" id="{A3A91591-AFD6-B3A8-74A5-401F5F42E2DB}"/>
              </a:ext>
            </a:extLst>
          </p:cNvPr>
          <p:cNvPicPr>
            <a:picLocks noChangeAspect="1"/>
          </p:cNvPicPr>
          <p:nvPr/>
        </p:nvPicPr>
        <p:blipFill rotWithShape="1">
          <a:blip r:embed="rId3"/>
          <a:srcRect t="14870" r="-208" b="4833"/>
          <a:stretch/>
        </p:blipFill>
        <p:spPr>
          <a:xfrm>
            <a:off x="6096658" y="1079256"/>
            <a:ext cx="5456448" cy="2539249"/>
          </a:xfrm>
          <a:prstGeom prst="rect">
            <a:avLst/>
          </a:prstGeom>
          <a:ln>
            <a:solidFill>
              <a:schemeClr val="tx1"/>
            </a:solidFill>
          </a:ln>
        </p:spPr>
      </p:pic>
      <p:sp>
        <p:nvSpPr>
          <p:cNvPr id="5" name="Rectangle 4">
            <a:extLst>
              <a:ext uri="{FF2B5EF4-FFF2-40B4-BE49-F238E27FC236}">
                <a16:creationId xmlns:a16="http://schemas.microsoft.com/office/drawing/2014/main" id="{D4CCD995-57CC-D529-A011-3D3202EA403F}"/>
              </a:ext>
            </a:extLst>
          </p:cNvPr>
          <p:cNvSpPr/>
          <p:nvPr/>
        </p:nvSpPr>
        <p:spPr>
          <a:xfrm>
            <a:off x="473119" y="1013759"/>
            <a:ext cx="5528973" cy="2062103"/>
          </a:xfrm>
          <a:prstGeom prst="rect">
            <a:avLst/>
          </a:prstGeom>
        </p:spPr>
        <p:txBody>
          <a:bodyPr wrap="square" lIns="91440" tIns="45720" rIns="91440" bIns="45720" anchor="t">
            <a:spAutoFit/>
          </a:bodyPr>
          <a:lstStyle/>
          <a:p>
            <a:r>
              <a:rPr lang="en-US" sz="1600" b="1" u="sng" dirty="0">
                <a:latin typeface="Arial"/>
                <a:cs typeface="Arial"/>
              </a:rPr>
              <a:t>Product Demo #1:</a:t>
            </a:r>
            <a:endParaRPr lang="en-US" sz="1600" b="1" u="sng" dirty="0">
              <a:latin typeface="Arial"/>
              <a:cs typeface="Calibri"/>
            </a:endParaRPr>
          </a:p>
          <a:p>
            <a:r>
              <a:rPr lang="en-US" sz="1600" dirty="0">
                <a:latin typeface="Arial"/>
                <a:cs typeface="Arial"/>
              </a:rPr>
              <a:t>DDRS-B to DDRS-AFS Reconciliation (known as UTB/ATB)</a:t>
            </a:r>
            <a:endParaRPr lang="en-US" sz="1600" dirty="0">
              <a:latin typeface="Arial"/>
              <a:cs typeface="Calibri"/>
            </a:endParaRPr>
          </a:p>
          <a:p>
            <a:endParaRPr lang="en-US" sz="1600" dirty="0">
              <a:latin typeface="Arial"/>
              <a:cs typeface="Arial"/>
            </a:endParaRPr>
          </a:p>
          <a:p>
            <a:r>
              <a:rPr lang="en-US" sz="1600" b="1" u="sng" dirty="0">
                <a:latin typeface="Arial"/>
                <a:cs typeface="Arial"/>
              </a:rPr>
              <a:t>Benefit:</a:t>
            </a:r>
          </a:p>
          <a:p>
            <a:pPr marL="285750" indent="-285750">
              <a:buFont typeface="Arial"/>
              <a:buChar char="•"/>
            </a:pPr>
            <a:r>
              <a:rPr lang="en-US" sz="1600" dirty="0">
                <a:latin typeface="Arial"/>
                <a:cs typeface="Arial"/>
              </a:rPr>
              <a:t>Helps DoD FM Users quickly identify any discrepancies between DDRS-B and AFS and process any needed adjustments</a:t>
            </a:r>
            <a:endParaRPr lang="en-US" sz="1600" dirty="0">
              <a:cs typeface="Calibri"/>
            </a:endParaRPr>
          </a:p>
        </p:txBody>
      </p:sp>
      <p:sp>
        <p:nvSpPr>
          <p:cNvPr id="14" name="Rectangle 13">
            <a:extLst>
              <a:ext uri="{FF2B5EF4-FFF2-40B4-BE49-F238E27FC236}">
                <a16:creationId xmlns:a16="http://schemas.microsoft.com/office/drawing/2014/main" id="{969ADB6D-857B-86C9-9BA8-623E5DF23CE1}"/>
              </a:ext>
            </a:extLst>
          </p:cNvPr>
          <p:cNvSpPr/>
          <p:nvPr/>
        </p:nvSpPr>
        <p:spPr>
          <a:xfrm>
            <a:off x="512248" y="3921920"/>
            <a:ext cx="5528973" cy="1815882"/>
          </a:xfrm>
          <a:prstGeom prst="rect">
            <a:avLst/>
          </a:prstGeom>
        </p:spPr>
        <p:txBody>
          <a:bodyPr wrap="square" lIns="91440" tIns="45720" rIns="91440" bIns="45720" anchor="t">
            <a:spAutoFit/>
          </a:bodyPr>
          <a:lstStyle/>
          <a:p>
            <a:r>
              <a:rPr lang="en-US" sz="1600" b="1" u="sng" dirty="0">
                <a:latin typeface="Arial"/>
                <a:cs typeface="Arial"/>
              </a:rPr>
              <a:t>Product Demo #2:</a:t>
            </a:r>
            <a:endParaRPr lang="en-US" sz="1600" b="1" u="sng" dirty="0">
              <a:latin typeface="Arial"/>
              <a:cs typeface="Calibri"/>
            </a:endParaRPr>
          </a:p>
          <a:p>
            <a:r>
              <a:rPr lang="en-US" sz="1600" dirty="0">
                <a:latin typeface="Arial"/>
                <a:cs typeface="Arial"/>
              </a:rPr>
              <a:t>DDRS-AFS Financial Statements</a:t>
            </a:r>
          </a:p>
          <a:p>
            <a:endParaRPr lang="en-US" sz="1600" dirty="0">
              <a:latin typeface="Arial"/>
              <a:cs typeface="Arial"/>
            </a:endParaRPr>
          </a:p>
          <a:p>
            <a:r>
              <a:rPr lang="en-US" sz="1600" b="1" u="sng" dirty="0">
                <a:latin typeface="Arial"/>
                <a:cs typeface="Arial"/>
              </a:rPr>
              <a:t>Benefit:</a:t>
            </a:r>
          </a:p>
          <a:p>
            <a:pPr marL="285750" indent="-285750">
              <a:buFont typeface="Arial"/>
              <a:buChar char="•"/>
            </a:pPr>
            <a:r>
              <a:rPr lang="en-US" sz="1600" dirty="0">
                <a:latin typeface="Arial"/>
                <a:cs typeface="Arial"/>
              </a:rPr>
              <a:t>Helps DoD FM Users view a drill-down from financial statements to USSGL detailed transactions by feeder systems.  </a:t>
            </a:r>
          </a:p>
        </p:txBody>
      </p:sp>
      <p:pic>
        <p:nvPicPr>
          <p:cNvPr id="6" name="Picture 6">
            <a:extLst>
              <a:ext uri="{FF2B5EF4-FFF2-40B4-BE49-F238E27FC236}">
                <a16:creationId xmlns:a16="http://schemas.microsoft.com/office/drawing/2014/main" id="{3F575BD1-652D-76E0-6C43-DA9716FFA209}"/>
              </a:ext>
            </a:extLst>
          </p:cNvPr>
          <p:cNvPicPr>
            <a:picLocks noChangeAspect="1"/>
          </p:cNvPicPr>
          <p:nvPr/>
        </p:nvPicPr>
        <p:blipFill>
          <a:blip r:embed="rId4"/>
          <a:stretch>
            <a:fillRect/>
          </a:stretch>
        </p:blipFill>
        <p:spPr>
          <a:xfrm>
            <a:off x="6098005" y="3939491"/>
            <a:ext cx="5450304" cy="2267651"/>
          </a:xfrm>
          <a:prstGeom prst="rect">
            <a:avLst/>
          </a:prstGeom>
          <a:ln>
            <a:solidFill>
              <a:schemeClr val="tx1"/>
            </a:solidFill>
          </a:ln>
        </p:spPr>
      </p:pic>
      <p:sp>
        <p:nvSpPr>
          <p:cNvPr id="7" name="Rectangle 6"/>
          <p:cNvSpPr/>
          <p:nvPr/>
        </p:nvSpPr>
        <p:spPr>
          <a:xfrm>
            <a:off x="512248" y="3747353"/>
            <a:ext cx="1103606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45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83230"/>
            <a:ext cx="12192000" cy="1306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63008" y="2933936"/>
            <a:ext cx="6365630"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11</a:t>
            </a:fld>
            <a:endParaRPr lang="en-US"/>
          </a:p>
        </p:txBody>
      </p:sp>
      <p:sp>
        <p:nvSpPr>
          <p:cNvPr id="5" name="Rectangle 4"/>
          <p:cNvSpPr/>
          <p:nvPr/>
        </p:nvSpPr>
        <p:spPr>
          <a:xfrm>
            <a:off x="0" y="2933401"/>
            <a:ext cx="12192000"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ahoma" panose="020B0604030504040204" pitchFamily="34" charset="0"/>
                <a:ea typeface="Tahoma" panose="020B0604030504040204" pitchFamily="34" charset="0"/>
                <a:cs typeface="Tahoma" panose="020B0604030504040204" pitchFamily="34" charset="0"/>
              </a:rPr>
              <a:t>Financial Management Analytics</a:t>
            </a:r>
          </a:p>
          <a:p>
            <a:pPr algn="ctr"/>
            <a:r>
              <a:rPr lang="en-US" sz="2800" b="1">
                <a:solidFill>
                  <a:schemeClr val="tx1"/>
                </a:solidFill>
                <a:latin typeface="Tahoma" panose="020B0604030504040204" pitchFamily="34" charset="0"/>
                <a:ea typeface="Tahoma" panose="020B0604030504040204" pitchFamily="34" charset="0"/>
                <a:cs typeface="Tahoma" panose="020B0604030504040204" pitchFamily="34" charset="0"/>
              </a:rPr>
              <a:t>Executive Dashboard</a:t>
            </a:r>
          </a:p>
        </p:txBody>
      </p:sp>
    </p:spTree>
    <p:extLst>
      <p:ext uri="{BB962C8B-B14F-4D97-AF65-F5344CB8AC3E}">
        <p14:creationId xmlns:p14="http://schemas.microsoft.com/office/powerpoint/2010/main" val="97548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a:t>Advana</a:t>
            </a:r>
          </a:p>
        </p:txBody>
      </p:sp>
      <p:sp>
        <p:nvSpPr>
          <p:cNvPr id="5" name="Slide Number Placeholder 4"/>
          <p:cNvSpPr>
            <a:spLocks noGrp="1"/>
          </p:cNvSpPr>
          <p:nvPr>
            <p:ph type="sldNum" sz="quarter" idx="4"/>
          </p:nvPr>
        </p:nvSpPr>
        <p:spPr/>
        <p:txBody>
          <a:bodyPr/>
          <a:lstStyle/>
          <a:p>
            <a:fld id="{783CC333-7960-FC4B-9BCF-EA39563E2C59}" type="slidenum">
              <a:rPr lang="en-US" smtClean="0"/>
              <a:pPr/>
              <a:t>12</a:t>
            </a:fld>
            <a:endParaRPr lang="en-US"/>
          </a:p>
        </p:txBody>
      </p:sp>
      <p:sp>
        <p:nvSpPr>
          <p:cNvPr id="10" name="Title 2"/>
          <p:cNvSpPr txBox="1">
            <a:spLocks/>
          </p:cNvSpPr>
          <p:nvPr/>
        </p:nvSpPr>
        <p:spPr bwMode="auto">
          <a:xfrm>
            <a:off x="5068390" y="4888207"/>
            <a:ext cx="6936376" cy="1294584"/>
          </a:xfrm>
          <a:prstGeom prst="rect">
            <a:avLst/>
          </a:prstGeom>
          <a:solidFill>
            <a:schemeClr val="accent2">
              <a:lumMod val="50000"/>
            </a:schemeClr>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400" b="1" cap="none">
                <a:solidFill>
                  <a:schemeClr val="bg1"/>
                </a:solidFill>
                <a:latin typeface="Franklin Gothic Medium" panose="020B0603020102020204" pitchFamily="34" charset="0"/>
                <a:ea typeface="Franklin Gothic Medium" charset="0"/>
                <a:cs typeface="Franklin Gothic Medium" charset="0"/>
              </a:defRPr>
            </a:lvl1pPr>
            <a:lvl2pPr algn="l" rtl="0" eaLnBrk="1" fontAlgn="base" hangingPunct="1">
              <a:lnSpc>
                <a:spcPct val="90000"/>
              </a:lnSpc>
              <a:spcBef>
                <a:spcPct val="0"/>
              </a:spcBef>
              <a:spcAft>
                <a:spcPct val="0"/>
              </a:spcAft>
              <a:defRPr sz="2200" b="1">
                <a:solidFill>
                  <a:schemeClr val="tx1"/>
                </a:solidFill>
                <a:latin typeface="Arial" charset="0"/>
              </a:defRPr>
            </a:lvl2pPr>
            <a:lvl3pPr algn="l" rtl="0" eaLnBrk="1" fontAlgn="base" hangingPunct="1">
              <a:lnSpc>
                <a:spcPct val="90000"/>
              </a:lnSpc>
              <a:spcBef>
                <a:spcPct val="0"/>
              </a:spcBef>
              <a:spcAft>
                <a:spcPct val="0"/>
              </a:spcAft>
              <a:defRPr sz="2200" b="1">
                <a:solidFill>
                  <a:schemeClr val="tx1"/>
                </a:solidFill>
                <a:latin typeface="Arial" charset="0"/>
              </a:defRPr>
            </a:lvl3pPr>
            <a:lvl4pPr algn="l" rtl="0" eaLnBrk="1" fontAlgn="base" hangingPunct="1">
              <a:lnSpc>
                <a:spcPct val="90000"/>
              </a:lnSpc>
              <a:spcBef>
                <a:spcPct val="0"/>
              </a:spcBef>
              <a:spcAft>
                <a:spcPct val="0"/>
              </a:spcAft>
              <a:defRPr sz="2200" b="1">
                <a:solidFill>
                  <a:schemeClr val="tx1"/>
                </a:solidFill>
                <a:latin typeface="Arial" charset="0"/>
              </a:defRPr>
            </a:lvl4pPr>
            <a:lvl5pPr algn="l" rtl="0" eaLnBrk="1" fontAlgn="base" hangingPunct="1">
              <a:lnSpc>
                <a:spcPct val="90000"/>
              </a:lnSpc>
              <a:spcBef>
                <a:spcPct val="0"/>
              </a:spcBef>
              <a:spcAft>
                <a:spcPct val="0"/>
              </a:spcAft>
              <a:defRPr sz="2200" b="1">
                <a:solidFill>
                  <a:schemeClr val="tx1"/>
                </a:solidFill>
                <a:latin typeface="Arial" charset="0"/>
              </a:defRPr>
            </a:lvl5pPr>
            <a:lvl6pPr marL="457200" algn="l" rtl="0" eaLnBrk="1" fontAlgn="base" hangingPunct="1">
              <a:lnSpc>
                <a:spcPct val="90000"/>
              </a:lnSpc>
              <a:spcBef>
                <a:spcPct val="0"/>
              </a:spcBef>
              <a:spcAft>
                <a:spcPct val="0"/>
              </a:spcAft>
              <a:defRPr sz="2200" b="1">
                <a:solidFill>
                  <a:schemeClr val="tx1"/>
                </a:solidFill>
                <a:latin typeface="Arial" charset="0"/>
              </a:defRPr>
            </a:lvl6pPr>
            <a:lvl7pPr marL="914400" algn="l" rtl="0" eaLnBrk="1" fontAlgn="base" hangingPunct="1">
              <a:lnSpc>
                <a:spcPct val="90000"/>
              </a:lnSpc>
              <a:spcBef>
                <a:spcPct val="0"/>
              </a:spcBef>
              <a:spcAft>
                <a:spcPct val="0"/>
              </a:spcAft>
              <a:defRPr sz="2200" b="1">
                <a:solidFill>
                  <a:schemeClr val="tx1"/>
                </a:solidFill>
                <a:latin typeface="Arial" charset="0"/>
              </a:defRPr>
            </a:lvl7pPr>
            <a:lvl8pPr marL="1371600" algn="l" rtl="0" eaLnBrk="1" fontAlgn="base" hangingPunct="1">
              <a:lnSpc>
                <a:spcPct val="90000"/>
              </a:lnSpc>
              <a:spcBef>
                <a:spcPct val="0"/>
              </a:spcBef>
              <a:spcAft>
                <a:spcPct val="0"/>
              </a:spcAft>
              <a:defRPr sz="2200" b="1">
                <a:solidFill>
                  <a:schemeClr val="tx1"/>
                </a:solidFill>
                <a:latin typeface="Arial" charset="0"/>
              </a:defRPr>
            </a:lvl8pPr>
            <a:lvl9pPr marL="1828800" algn="l" rtl="0" eaLnBrk="1" fontAlgn="base" hangingPunct="1">
              <a:lnSpc>
                <a:spcPct val="90000"/>
              </a:lnSpc>
              <a:spcBef>
                <a:spcPct val="0"/>
              </a:spcBef>
              <a:spcAft>
                <a:spcPct val="0"/>
              </a:spcAft>
              <a:defRPr sz="2200" b="1">
                <a:solidFill>
                  <a:schemeClr val="tx1"/>
                </a:solidFill>
                <a:latin typeface="Arial" charset="0"/>
              </a:defRPr>
            </a:lvl9pPr>
          </a:lstStyle>
          <a:p>
            <a:pPr algn="ctr"/>
            <a:r>
              <a:rPr lang="en-US" sz="1400" i="1" kern="0" dirty="0"/>
              <a:t> </a:t>
            </a:r>
            <a:r>
              <a:rPr lang="en-US" sz="1600" b="0" kern="0" dirty="0">
                <a:latin typeface="Franklin Gothic Book" panose="020B0503020102020204" pitchFamily="34" charset="0"/>
              </a:rPr>
              <a:t>IMPACT: The FM Executive Dashboard provides Comptroller with transparent and timely metrics in order effectively provide oversight to the department. Ability to drill into transactional data facilitates root cause analysis for analysts and provides FM Executives needed context to prioritize remediation and corrective action activities.</a:t>
            </a:r>
          </a:p>
        </p:txBody>
      </p:sp>
      <p:sp>
        <p:nvSpPr>
          <p:cNvPr id="12" name="TextBox 11"/>
          <p:cNvSpPr txBox="1"/>
          <p:nvPr/>
        </p:nvSpPr>
        <p:spPr>
          <a:xfrm>
            <a:off x="5863259" y="914922"/>
            <a:ext cx="5690309" cy="738664"/>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Executive view of key Leadership FM ‘Health’ Metrics</a:t>
            </a:r>
          </a:p>
          <a:p>
            <a:pPr marL="285750" indent="-285750">
              <a:buFont typeface="Wingdings" panose="05000000000000000000" pitchFamily="2" charset="2"/>
              <a:buChar char="Ø"/>
            </a:pPr>
            <a:r>
              <a:rPr lang="en-US" sz="1400" dirty="0"/>
              <a:t>Supporting applications for each metric with drilldown details to support metrics by transactions</a:t>
            </a:r>
          </a:p>
        </p:txBody>
      </p:sp>
      <p:pic>
        <p:nvPicPr>
          <p:cNvPr id="6" name="Picture 5"/>
          <p:cNvPicPr>
            <a:picLocks noChangeAspect="1"/>
          </p:cNvPicPr>
          <p:nvPr/>
        </p:nvPicPr>
        <p:blipFill>
          <a:blip r:embed="rId2"/>
          <a:stretch>
            <a:fillRect/>
          </a:stretch>
        </p:blipFill>
        <p:spPr>
          <a:xfrm>
            <a:off x="610433" y="882753"/>
            <a:ext cx="5037577" cy="2533317"/>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1175764" y="2201970"/>
            <a:ext cx="5182386" cy="2532888"/>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8" name="Content Placeholder 2"/>
          <p:cNvSpPr txBox="1">
            <a:spLocks/>
          </p:cNvSpPr>
          <p:nvPr/>
        </p:nvSpPr>
        <p:spPr>
          <a:xfrm>
            <a:off x="6675386" y="1640671"/>
            <a:ext cx="5049598" cy="1520801"/>
          </a:xfrm>
          <a:prstGeom prst="rect">
            <a:avLst/>
          </a:prstGeom>
        </p:spPr>
        <p:txBody>
          <a:bodyPr vert="horz" lIns="0" tIns="0" rIns="0" bIns="0" rtlCol="0">
            <a:no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indent="0" algn="l" fontAlgn="auto">
              <a:spcAft>
                <a:spcPts val="0"/>
              </a:spcAft>
              <a:buNone/>
            </a:pPr>
            <a:r>
              <a:rPr lang="en-US" sz="1200" b="1" i="1" u="sng" dirty="0">
                <a:latin typeface="Calibri" panose="020F0502020204030204" pitchFamily="34" charset="0"/>
                <a:cs typeface="Calibri" panose="020F0502020204030204" pitchFamily="34" charset="0"/>
              </a:rPr>
              <a:t>Before Advana</a:t>
            </a:r>
            <a:r>
              <a:rPr lang="en-US" sz="1200" b="1" i="1" dirty="0">
                <a:latin typeface="Calibri" panose="020F0502020204030204" pitchFamily="34" charset="0"/>
                <a:cs typeface="Calibri" panose="020F0502020204030204" pitchFamily="34" charset="0"/>
              </a:rPr>
              <a:t>:</a:t>
            </a:r>
          </a:p>
          <a:p>
            <a:pPr marL="171450" lvl="0" indent="-171450" algn="l" fontAlgn="auto">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Metrics were calculated locally and provided in spreadsheets without supporting detail or consensus on the calculation methodology.</a:t>
            </a:r>
          </a:p>
          <a:p>
            <a:pPr marL="171450" lvl="0" indent="-171450" algn="l" fontAlgn="auto">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 Exploring performance across systems meant logging into each system and consulting with a subject matter expert on that particular system.</a:t>
            </a:r>
            <a:endParaRPr lang="en-US" dirty="0">
              <a:solidFill>
                <a:prstClr val="black"/>
              </a:solidFill>
            </a:endParaRPr>
          </a:p>
        </p:txBody>
      </p:sp>
      <p:sp>
        <p:nvSpPr>
          <p:cNvPr id="19" name="Content Placeholder 2"/>
          <p:cNvSpPr txBox="1">
            <a:spLocks/>
          </p:cNvSpPr>
          <p:nvPr/>
        </p:nvSpPr>
        <p:spPr>
          <a:xfrm>
            <a:off x="6515770" y="2659000"/>
            <a:ext cx="5368830" cy="2869688"/>
          </a:xfrm>
          <a:prstGeom prst="rect">
            <a:avLst/>
          </a:prstGeom>
        </p:spPr>
        <p:txBody>
          <a:bodyPr vert="horz" lIns="0" tIns="0" rIns="0" bIns="0" rtlCol="0">
            <a:no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l" fontAlgn="auto">
              <a:spcAft>
                <a:spcPts val="0"/>
              </a:spcAft>
            </a:pPr>
            <a:r>
              <a:rPr lang="en-US" sz="1200" b="1" i="1" u="sng" dirty="0">
                <a:latin typeface="Calibri" panose="020F0502020204030204" pitchFamily="34" charset="0"/>
                <a:cs typeface="Calibri" panose="020F0502020204030204" pitchFamily="34" charset="0"/>
              </a:rPr>
              <a:t>Benefits Because of Advana</a:t>
            </a:r>
            <a:r>
              <a:rPr lang="en-US" sz="1200" b="1" i="1" dirty="0">
                <a:latin typeface="Calibri" panose="020F0502020204030204" pitchFamily="34" charset="0"/>
                <a:cs typeface="Calibri" panose="020F0502020204030204" pitchFamily="34" charset="0"/>
              </a:rPr>
              <a:t>:</a:t>
            </a:r>
          </a:p>
          <a:p>
            <a:pPr marL="171450" indent="-171450" algn="l" fontAlgn="auto">
              <a:spcBef>
                <a:spcPts val="0"/>
              </a:spcBef>
              <a:spcAft>
                <a:spcPts val="0"/>
              </a:spcAft>
              <a:buFont typeface="Arial" panose="020B0604020202020204" pitchFamily="34" charset="0"/>
              <a:buChar char="•"/>
            </a:pPr>
            <a:r>
              <a:rPr lang="en-US" sz="1200" dirty="0">
                <a:solidFill>
                  <a:prstClr val="black"/>
                </a:solidFill>
                <a:latin typeface="Calibri" panose="020F0502020204030204" pitchFamily="34" charset="0"/>
                <a:cs typeface="Calibri" panose="020F0502020204030204" pitchFamily="34" charset="0"/>
              </a:rPr>
              <a:t>Metric performance and supporting detail is all available in single location, providing both the executive view against KPIs and the ability to drill into individual transactions that comprise the metric.</a:t>
            </a:r>
          </a:p>
          <a:p>
            <a:pPr marL="171450" indent="-171450" algn="l" fontAlgn="auto">
              <a:spcBef>
                <a:spcPts val="0"/>
              </a:spcBef>
              <a:spcAft>
                <a:spcPts val="0"/>
              </a:spcAft>
              <a:buFont typeface="Arial" panose="020B0604020202020204" pitchFamily="34" charset="0"/>
              <a:buChar char="•"/>
            </a:pPr>
            <a:r>
              <a:rPr lang="en-US" sz="1200" dirty="0">
                <a:latin typeface="Calibri" panose="020F0502020204030204" pitchFamily="34" charset="0"/>
                <a:cs typeface="Calibri" panose="020F0502020204030204" pitchFamily="34" charset="0"/>
              </a:rPr>
              <a:t>OSD Comptroller has available information and insight needed to ask the correct questions to provide effective oversight of the enterprise FM performance.</a:t>
            </a:r>
          </a:p>
          <a:p>
            <a:pPr marL="171450" indent="-171450" algn="l" fontAlgn="auto">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The Executive Dashboard currently i</a:t>
            </a:r>
            <a:r>
              <a:rPr lang="en-US" sz="1200" dirty="0">
                <a:latin typeface="Calibri" panose="020F0502020204030204" pitchFamily="34" charset="0"/>
                <a:cs typeface="Calibri" panose="020F0502020204030204" pitchFamily="34" charset="0"/>
              </a:rPr>
              <a:t>ncludes 11 metrics, each with a drill-down page and separate application providing full transactional detail.</a:t>
            </a:r>
          </a:p>
          <a:p>
            <a:pPr marL="171450" indent="-171450" algn="l" fontAlgn="auto">
              <a:spcBef>
                <a:spcPts val="0"/>
              </a:spcBef>
              <a:spcAft>
                <a:spcPts val="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Provides functionality to filter down to an individual service or agency in order to provide metrics tailored to the specific user</a:t>
            </a:r>
            <a:r>
              <a:rPr lang="en-US"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171450" indent="-171450" algn="l" fontAlgn="auto">
              <a:spcBef>
                <a:spcPts val="0"/>
              </a:spcBef>
              <a:spcAft>
                <a:spcPts val="0"/>
              </a:spcAft>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p:txBody>
      </p:sp>
      <p:grpSp>
        <p:nvGrpSpPr>
          <p:cNvPr id="3" name="Group 2"/>
          <p:cNvGrpSpPr/>
          <p:nvPr/>
        </p:nvGrpSpPr>
        <p:grpSpPr>
          <a:xfrm>
            <a:off x="216307" y="3701685"/>
            <a:ext cx="4577762" cy="2453745"/>
            <a:chOff x="824365" y="1605701"/>
            <a:chExt cx="5035692" cy="2732688"/>
          </a:xfrm>
        </p:grpSpPr>
        <p:pic>
          <p:nvPicPr>
            <p:cNvPr id="16" name="Picture 15"/>
            <p:cNvPicPr>
              <a:picLocks noChangeAspect="1"/>
            </p:cNvPicPr>
            <p:nvPr/>
          </p:nvPicPr>
          <p:blipFill rotWithShape="1">
            <a:blip r:embed="rId4"/>
            <a:srcRect l="-16" r="1352"/>
            <a:stretch/>
          </p:blipFill>
          <p:spPr>
            <a:xfrm>
              <a:off x="830225" y="2985074"/>
              <a:ext cx="5029832" cy="13533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Content Placeholder 4" descr="Graphical user interface&#10;&#10;Description automatically generated">
              <a:extLst>
                <a:ext uri="{FF2B5EF4-FFF2-40B4-BE49-F238E27FC236}">
                  <a16:creationId xmlns:a16="http://schemas.microsoft.com/office/drawing/2014/main" id="{D4AB9F8D-EDA7-4B15-958D-39AB408F91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539" r="1350" b="30415"/>
            <a:stretch/>
          </p:blipFill>
          <p:spPr>
            <a:xfrm>
              <a:off x="824365" y="1605701"/>
              <a:ext cx="5035060" cy="13793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
        <p:nvSpPr>
          <p:cNvPr id="15" name="Title 3">
            <a:extLst>
              <a:ext uri="{FF2B5EF4-FFF2-40B4-BE49-F238E27FC236}">
                <a16:creationId xmlns:a16="http://schemas.microsoft.com/office/drawing/2014/main" id="{82ACE6AD-C88D-459F-A2D7-67FA634A903B}"/>
              </a:ext>
            </a:extLst>
          </p:cNvPr>
          <p:cNvSpPr txBox="1">
            <a:spLocks/>
          </p:cNvSpPr>
          <p:nvPr/>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000" b="1" kern="1200" cap="none" spc="100" baseline="0">
                <a:solidFill>
                  <a:schemeClr val="bg1"/>
                </a:solidFill>
                <a:latin typeface="Franklin Gothic Medium" panose="020B0603020102020204" pitchFamily="34" charset="0"/>
                <a:ea typeface="+mj-ea"/>
                <a:cs typeface="+mj-cs"/>
              </a:defRPr>
            </a:lvl1pPr>
          </a:lstStyle>
          <a:p>
            <a:r>
              <a:rPr lang="en-US" sz="2600" spc="0">
                <a:solidFill>
                  <a:prstClr val="white"/>
                </a:solidFill>
              </a:rPr>
              <a:t>Financial Management Analytics Executive Dashboard</a:t>
            </a:r>
          </a:p>
        </p:txBody>
      </p:sp>
    </p:spTree>
    <p:extLst>
      <p:ext uri="{BB962C8B-B14F-4D97-AF65-F5344CB8AC3E}">
        <p14:creationId xmlns:p14="http://schemas.microsoft.com/office/powerpoint/2010/main" val="169947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83230"/>
            <a:ext cx="12192000" cy="1306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78702" y="2933936"/>
            <a:ext cx="3634596"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13</a:t>
            </a:fld>
            <a:endParaRPr lang="en-US"/>
          </a:p>
        </p:txBody>
      </p:sp>
      <p:sp>
        <p:nvSpPr>
          <p:cNvPr id="5" name="Rectangle 4"/>
          <p:cNvSpPr/>
          <p:nvPr/>
        </p:nvSpPr>
        <p:spPr>
          <a:xfrm>
            <a:off x="0" y="2933401"/>
            <a:ext cx="12192000"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Resources</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12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5052-2F0F-4E80-868E-19F38B4AD58F}"/>
              </a:ext>
            </a:extLst>
          </p:cNvPr>
          <p:cNvSpPr>
            <a:spLocks noGrp="1"/>
          </p:cNvSpPr>
          <p:nvPr>
            <p:ph type="title"/>
          </p:nvPr>
        </p:nvSpPr>
        <p:spPr/>
        <p:txBody>
          <a:bodyPr/>
          <a:lstStyle/>
          <a:p>
            <a:r>
              <a:rPr lang="en-US" dirty="0" smtClean="0"/>
              <a:t>Resources</a:t>
            </a:r>
            <a:endParaRPr lang="en-US" dirty="0"/>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14</a:t>
            </a:fld>
            <a:endParaRPr lang="en-US"/>
          </a:p>
        </p:txBody>
      </p:sp>
      <p:sp>
        <p:nvSpPr>
          <p:cNvPr id="18" name="Footer Placeholder 3">
            <a:extLst>
              <a:ext uri="{FF2B5EF4-FFF2-40B4-BE49-F238E27FC236}">
                <a16:creationId xmlns:a16="http://schemas.microsoft.com/office/drawing/2014/main" id="{2FFD27E8-EA6E-4455-800B-0D908709C1E4}"/>
              </a:ext>
            </a:extLst>
          </p:cNvPr>
          <p:cNvSpPr>
            <a:spLocks noGrp="1"/>
          </p:cNvSpPr>
          <p:nvPr>
            <p:ph type="ftr" sz="quarter" idx="3"/>
          </p:nvPr>
        </p:nvSpPr>
        <p:spPr>
          <a:xfrm>
            <a:off x="699247" y="6387922"/>
            <a:ext cx="2970823" cy="167695"/>
          </a:xfrm>
        </p:spPr>
        <p:txBody>
          <a:bodyPr/>
          <a:lstStyle/>
          <a:p>
            <a:r>
              <a:rPr lang="en-US"/>
              <a:t>Advana</a:t>
            </a:r>
          </a:p>
        </p:txBody>
      </p:sp>
      <p:pic>
        <p:nvPicPr>
          <p:cNvPr id="3" name="Picture 3">
            <a:extLst>
              <a:ext uri="{FF2B5EF4-FFF2-40B4-BE49-F238E27FC236}">
                <a16:creationId xmlns:a16="http://schemas.microsoft.com/office/drawing/2014/main" id="{CA6CBF9C-499F-7AFD-4E44-649D1E39A4D2}"/>
              </a:ext>
            </a:extLst>
          </p:cNvPr>
          <p:cNvPicPr>
            <a:picLocks noChangeAspect="1"/>
          </p:cNvPicPr>
          <p:nvPr/>
        </p:nvPicPr>
        <p:blipFill rotWithShape="1">
          <a:blip r:embed="rId3"/>
          <a:srcRect t="30703"/>
          <a:stretch/>
        </p:blipFill>
        <p:spPr>
          <a:xfrm>
            <a:off x="699247" y="2576422"/>
            <a:ext cx="10884567" cy="3460315"/>
          </a:xfrm>
          <a:prstGeom prst="rect">
            <a:avLst/>
          </a:prstGeom>
        </p:spPr>
      </p:pic>
      <p:sp>
        <p:nvSpPr>
          <p:cNvPr id="4" name="Rectangle 3"/>
          <p:cNvSpPr/>
          <p:nvPr/>
        </p:nvSpPr>
        <p:spPr>
          <a:xfrm>
            <a:off x="770625" y="1081018"/>
            <a:ext cx="9028981" cy="1574214"/>
          </a:xfrm>
          <a:prstGeom prst="rect">
            <a:avLst/>
          </a:prstGeom>
        </p:spPr>
        <p:txBody>
          <a:bodyPr wrap="square">
            <a:spAutoFit/>
          </a:bodyPr>
          <a:lstStyle/>
          <a:p>
            <a:pPr>
              <a:lnSpc>
                <a:spcPct val="107000"/>
              </a:lnSpc>
            </a:pPr>
            <a:r>
              <a:rPr lang="en-US" sz="1900" b="1" dirty="0" smtClean="0">
                <a:ea typeface="Calibri" panose="020F0502020204030204" pitchFamily="34" charset="0"/>
                <a:cs typeface="Times New Roman" panose="02020603050405020304" pitchFamily="18" charset="0"/>
              </a:rPr>
              <a:t>Reach out to learn more</a:t>
            </a:r>
          </a:p>
          <a:p>
            <a:pPr marL="285750" indent="-285750">
              <a:lnSpc>
                <a:spcPct val="107000"/>
              </a:lnSpc>
              <a:buFont typeface="Arial" panose="020B0604020202020204" pitchFamily="34" charset="0"/>
              <a:buChar char="•"/>
            </a:pPr>
            <a:r>
              <a:rPr lang="en-US" sz="1400" b="1" dirty="0" smtClean="0">
                <a:ea typeface="Calibri" panose="020F0502020204030204" pitchFamily="34" charset="0"/>
                <a:cs typeface="Times New Roman" panose="02020603050405020304" pitchFamily="18" charset="0"/>
              </a:rPr>
              <a:t>Kathryn </a:t>
            </a:r>
            <a:r>
              <a:rPr lang="en-US" sz="1400" b="1" dirty="0">
                <a:ea typeface="Calibri" panose="020F0502020204030204" pitchFamily="34" charset="0"/>
                <a:cs typeface="Times New Roman" panose="02020603050405020304" pitchFamily="18" charset="0"/>
              </a:rPr>
              <a:t>Sieve</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hlinkClick r:id="rId4"/>
              </a:rPr>
              <a:t>kathryn.s.sieve.civ@mail.mil</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Financial Management Analytics Lead</a:t>
            </a:r>
          </a:p>
          <a:p>
            <a:pPr marL="285750" indent="-285750">
              <a:lnSpc>
                <a:spcPct val="107000"/>
              </a:lnSpc>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Scott Miller</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hlinkClick r:id="rId5"/>
              </a:rPr>
              <a:t>scott.r.miller121.ctr@mail.mil</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Air Force UoT Product Lead</a:t>
            </a:r>
          </a:p>
          <a:p>
            <a:pPr marL="285750" indent="-285750">
              <a:lnSpc>
                <a:spcPct val="107000"/>
              </a:lnSpc>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Brenna Klein</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hlinkClick r:id="rId6"/>
              </a:rPr>
              <a:t>brenna.m.klein.civ@mail.mil</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DARQ Product Owner</a:t>
            </a:r>
          </a:p>
          <a:p>
            <a:pPr marL="285750" indent="-285750">
              <a:lnSpc>
                <a:spcPct val="107000"/>
              </a:lnSpc>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Nicholas Crabtree</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hlinkClick r:id="rId7"/>
              </a:rPr>
              <a:t>nicholas.d.crabtree.civ@mail.mil</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Financial Statement Drilldown Product Owner</a:t>
            </a:r>
          </a:p>
          <a:p>
            <a:pPr marL="285750" indent="-285750">
              <a:lnSpc>
                <a:spcPct val="107000"/>
              </a:lnSpc>
              <a:buFont typeface="Arial" panose="020B0604020202020204" pitchFamily="34" charset="0"/>
              <a:buChar char="•"/>
            </a:pPr>
            <a:r>
              <a:rPr lang="en-US" sz="1400" b="1" dirty="0">
                <a:ea typeface="Calibri" panose="020F0502020204030204" pitchFamily="34" charset="0"/>
                <a:cs typeface="Times New Roman" panose="02020603050405020304" pitchFamily="18" charset="0"/>
              </a:rPr>
              <a:t>Torey Holderith</a:t>
            </a:r>
            <a:r>
              <a:rPr lang="en-US" sz="1400" dirty="0">
                <a:ea typeface="Calibri" panose="020F0502020204030204" pitchFamily="34" charset="0"/>
                <a:cs typeface="Times New Roman" panose="02020603050405020304" pitchFamily="18" charset="0"/>
              </a:rPr>
              <a:t> (</a:t>
            </a:r>
            <a:r>
              <a:rPr lang="en-US" sz="1400" dirty="0" smtClean="0">
                <a:ea typeface="Calibri" panose="020F0502020204030204" pitchFamily="34" charset="0"/>
                <a:cs typeface="Times New Roman" panose="02020603050405020304" pitchFamily="18" charset="0"/>
                <a:hlinkClick r:id="rId8"/>
              </a:rPr>
              <a:t>torey.b.holderith.ctr@mail.mil</a:t>
            </a:r>
            <a:r>
              <a:rPr lang="en-US" sz="1400" dirty="0" smtClean="0">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Financial Management Executive Dashboard Lead</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28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a:extLst>
              <a:ext uri="{FF2B5EF4-FFF2-40B4-BE49-F238E27FC236}">
                <a16:creationId xmlns:a16="http://schemas.microsoft.com/office/drawing/2014/main" id="{B005E74F-DCEB-4003-9E84-BCD881F3CBBF}"/>
              </a:ext>
            </a:extLst>
          </p:cNvPr>
          <p:cNvSpPr>
            <a:spLocks noGrp="1"/>
          </p:cNvSpPr>
          <p:nvPr>
            <p:ph type="ftr" sz="quarter" idx="3"/>
          </p:nvPr>
        </p:nvSpPr>
        <p:spPr>
          <a:xfrm>
            <a:off x="699247" y="6387922"/>
            <a:ext cx="2970823" cy="167695"/>
          </a:xfrm>
        </p:spPr>
        <p:txBody>
          <a:bodyPr/>
          <a:lstStyle/>
          <a:p>
            <a:r>
              <a:rPr lang="en-US"/>
              <a:t>Advana</a:t>
            </a:r>
          </a:p>
        </p:txBody>
      </p:sp>
      <p:sp>
        <p:nvSpPr>
          <p:cNvPr id="25" name="Slide Number Placeholder 4">
            <a:extLst>
              <a:ext uri="{FF2B5EF4-FFF2-40B4-BE49-F238E27FC236}">
                <a16:creationId xmlns:a16="http://schemas.microsoft.com/office/drawing/2014/main" id="{46006B96-EC8D-4B46-AC1C-9C2B0BBE9F43}"/>
              </a:ext>
            </a:extLst>
          </p:cNvPr>
          <p:cNvSpPr>
            <a:spLocks noGrp="1"/>
          </p:cNvSpPr>
          <p:nvPr>
            <p:ph type="sldNum" sz="quarter" idx="4"/>
          </p:nvPr>
        </p:nvSpPr>
        <p:spPr>
          <a:xfrm>
            <a:off x="10846341" y="6387922"/>
            <a:ext cx="707227" cy="167713"/>
          </a:xfrm>
        </p:spPr>
        <p:txBody>
          <a:bodyPr/>
          <a:lstStyle/>
          <a:p>
            <a:fld id="{783CC333-7960-FC4B-9BCF-EA39563E2C59}" type="slidenum">
              <a:rPr lang="en-US" smtClean="0"/>
              <a:pPr/>
              <a:t>2</a:t>
            </a:fld>
            <a:endParaRPr lang="en-US"/>
          </a:p>
        </p:txBody>
      </p:sp>
      <p:sp>
        <p:nvSpPr>
          <p:cNvPr id="10" name="Rectangle 9">
            <a:extLst>
              <a:ext uri="{FF2B5EF4-FFF2-40B4-BE49-F238E27FC236}">
                <a16:creationId xmlns:a16="http://schemas.microsoft.com/office/drawing/2014/main" id="{67E1E644-E00D-2A4F-AB75-ECC735D1579B}"/>
              </a:ext>
            </a:extLst>
          </p:cNvPr>
          <p:cNvSpPr/>
          <p:nvPr/>
        </p:nvSpPr>
        <p:spPr>
          <a:xfrm>
            <a:off x="406154" y="5084106"/>
            <a:ext cx="11376894" cy="1106920"/>
          </a:xfrm>
          <a:prstGeom prst="rect">
            <a:avLst/>
          </a:prstGeom>
          <a:noFill/>
          <a:ln w="25400" cap="flat" cmpd="sng" algn="ctr">
            <a:solidFill>
              <a:srgbClr val="FFFFFF">
                <a:lumMod val="85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0" cap="none" spc="0" normalizeH="0" baseline="0" noProof="0">
              <a:ln>
                <a:noFill/>
              </a:ln>
              <a:solidFill>
                <a:srgbClr val="FFFFFF"/>
              </a:solidFill>
              <a:effectLst/>
              <a:uLnTx/>
              <a:uFillTx/>
              <a:latin typeface="Arial"/>
              <a:ea typeface="+mn-ea"/>
              <a:cs typeface="+mn-cs"/>
            </a:endParaRPr>
          </a:p>
        </p:txBody>
      </p:sp>
      <p:sp>
        <p:nvSpPr>
          <p:cNvPr id="11" name="TextBox 33">
            <a:extLst>
              <a:ext uri="{FF2B5EF4-FFF2-40B4-BE49-F238E27FC236}">
                <a16:creationId xmlns:a16="http://schemas.microsoft.com/office/drawing/2014/main" id="{B68552D1-14A3-5E43-8571-861910C88E8D}"/>
              </a:ext>
            </a:extLst>
          </p:cNvPr>
          <p:cNvSpPr txBox="1"/>
          <p:nvPr/>
        </p:nvSpPr>
        <p:spPr>
          <a:xfrm>
            <a:off x="1949681" y="5090803"/>
            <a:ext cx="307627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Foundation Built Upon Audit</a:t>
            </a:r>
          </a:p>
        </p:txBody>
      </p:sp>
      <p:sp>
        <p:nvSpPr>
          <p:cNvPr id="12" name="Rectangle 11">
            <a:extLst>
              <a:ext uri="{FF2B5EF4-FFF2-40B4-BE49-F238E27FC236}">
                <a16:creationId xmlns:a16="http://schemas.microsoft.com/office/drawing/2014/main" id="{AF38DD2F-DCB0-F740-8408-C99926B807E4}"/>
              </a:ext>
            </a:extLst>
          </p:cNvPr>
          <p:cNvSpPr/>
          <p:nvPr/>
        </p:nvSpPr>
        <p:spPr>
          <a:xfrm>
            <a:off x="7550080" y="5085693"/>
            <a:ext cx="4232968"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Improved Data Quality for Trusted Insights </a:t>
            </a:r>
          </a:p>
        </p:txBody>
      </p:sp>
      <p:sp>
        <p:nvSpPr>
          <p:cNvPr id="13" name="Rectangle 12">
            <a:extLst>
              <a:ext uri="{FF2B5EF4-FFF2-40B4-BE49-F238E27FC236}">
                <a16:creationId xmlns:a16="http://schemas.microsoft.com/office/drawing/2014/main" id="{E69C37E0-8464-4445-8BA6-0C0ADDDFD5DE}"/>
              </a:ext>
            </a:extLst>
          </p:cNvPr>
          <p:cNvSpPr/>
          <p:nvPr/>
        </p:nvSpPr>
        <p:spPr bwMode="auto">
          <a:xfrm>
            <a:off x="8071346" y="1475544"/>
            <a:ext cx="3720662" cy="1498386"/>
          </a:xfrm>
          <a:prstGeom prst="rect">
            <a:avLst/>
          </a:prstGeom>
          <a:solidFill>
            <a:srgbClr val="2C81A0"/>
          </a:solidFill>
          <a:ln w="9525" cap="flat" cmpd="sng" algn="ctr">
            <a:noFill/>
            <a:prstDash val="solid"/>
            <a:round/>
            <a:headEnd type="none" w="med" len="med"/>
            <a:tailEnd type="none" w="med" len="med"/>
          </a:ln>
          <a:effectLst/>
        </p:spPr>
        <p:txBody>
          <a:bodyPr vert="horz" wrap="none" lIns="45720" tIns="45720" rIns="4572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Government Owned and Secured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charset="0"/>
                <a:ea typeface="+mn-ea"/>
                <a:cs typeface="+mn-cs"/>
              </a:rPr>
              <a:t>DoD accredited system which can serve as a</a:t>
            </a:r>
            <a:br>
              <a:rPr kumimoji="0" lang="en-US" sz="1200" b="0" i="0" u="none" strike="noStrike" kern="1200" cap="none" spc="0" normalizeH="0" baseline="0" noProof="0">
                <a:ln>
                  <a:noFill/>
                </a:ln>
                <a:solidFill>
                  <a:srgbClr val="FFFFFF"/>
                </a:solidFill>
                <a:effectLst/>
                <a:uLnTx/>
                <a:uFillTx/>
                <a:latin typeface="Arial" charset="0"/>
                <a:ea typeface="+mn-ea"/>
                <a:cs typeface="+mn-cs"/>
              </a:rPr>
            </a:br>
            <a:r>
              <a:rPr kumimoji="0" lang="en-US" sz="1200" b="0" i="0" u="none" strike="noStrike" kern="1200" cap="none" spc="0" normalizeH="0" baseline="0" noProof="0">
                <a:ln>
                  <a:noFill/>
                </a:ln>
                <a:solidFill>
                  <a:srgbClr val="FFFFFF"/>
                </a:solidFill>
                <a:effectLst/>
                <a:uLnTx/>
                <a:uFillTx/>
                <a:latin typeface="Arial" charset="0"/>
                <a:ea typeface="+mn-ea"/>
                <a:cs typeface="+mn-cs"/>
              </a:rPr>
              <a:t>long-term steward of business, mission,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charset="0"/>
                <a:ea typeface="+mn-ea"/>
                <a:cs typeface="+mn-cs"/>
              </a:rPr>
              <a:t>crisis related analytics on NIPR and SIPR</a:t>
            </a:r>
          </a:p>
        </p:txBody>
      </p:sp>
      <p:pic>
        <p:nvPicPr>
          <p:cNvPr id="14" name="Picture 13">
            <a:extLst>
              <a:ext uri="{FF2B5EF4-FFF2-40B4-BE49-F238E27FC236}">
                <a16:creationId xmlns:a16="http://schemas.microsoft.com/office/drawing/2014/main" id="{298A0947-9E0E-1646-80EC-C2B43F5094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1782" y="966943"/>
            <a:ext cx="757671" cy="763499"/>
          </a:xfrm>
          <a:prstGeom prst="rect">
            <a:avLst/>
          </a:prstGeom>
        </p:spPr>
      </p:pic>
      <p:sp>
        <p:nvSpPr>
          <p:cNvPr id="15" name="Rectangle 14">
            <a:extLst>
              <a:ext uri="{FF2B5EF4-FFF2-40B4-BE49-F238E27FC236}">
                <a16:creationId xmlns:a16="http://schemas.microsoft.com/office/drawing/2014/main" id="{C99D05ED-9863-9841-94EF-DD716BC8B3DC}"/>
              </a:ext>
            </a:extLst>
          </p:cNvPr>
          <p:cNvSpPr/>
          <p:nvPr/>
        </p:nvSpPr>
        <p:spPr bwMode="auto">
          <a:xfrm>
            <a:off x="4238750" y="1475544"/>
            <a:ext cx="3720662" cy="1498386"/>
          </a:xfrm>
          <a:prstGeom prst="rect">
            <a:avLst/>
          </a:prstGeom>
          <a:solidFill>
            <a:srgbClr val="0E5783"/>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Open Architecture with No Vendor Lock-in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charset="0"/>
                <a:ea typeface="+mn-ea"/>
                <a:cs typeface="+mn-cs"/>
              </a:rPr>
              <a:t>Best of breed open source and COTS tools </a:t>
            </a:r>
            <a:br>
              <a:rPr kumimoji="0" lang="en-US" sz="1200" b="0" i="0" u="none" strike="noStrike" kern="1200" cap="none" spc="0" normalizeH="0" baseline="0" noProof="0">
                <a:ln>
                  <a:noFill/>
                </a:ln>
                <a:solidFill>
                  <a:srgbClr val="FFFFFF"/>
                </a:solidFill>
                <a:effectLst/>
                <a:uLnTx/>
                <a:uFillTx/>
                <a:latin typeface="Arial" charset="0"/>
                <a:ea typeface="+mn-ea"/>
                <a:cs typeface="+mn-cs"/>
              </a:rPr>
            </a:br>
            <a:r>
              <a:rPr kumimoji="0" lang="en-US" sz="1200" b="0" i="0" u="none" strike="noStrike" kern="1200" cap="none" spc="0" normalizeH="0" baseline="0" noProof="0">
                <a:ln>
                  <a:noFill/>
                </a:ln>
                <a:solidFill>
                  <a:srgbClr val="FFFFFF"/>
                </a:solidFill>
                <a:effectLst/>
                <a:uLnTx/>
                <a:uFillTx/>
                <a:latin typeface="Arial" charset="0"/>
                <a:ea typeface="+mn-ea"/>
                <a:cs typeface="+mn-cs"/>
              </a:rPr>
              <a:t>are built on an open architecture, hosted on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charset="0"/>
                <a:ea typeface="+mn-ea"/>
                <a:cs typeface="+mn-cs"/>
              </a:rPr>
              <a:t>AWS Cloud, with the ability to pull government,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charset="0"/>
                <a:ea typeface="+mn-ea"/>
                <a:cs typeface="+mn-cs"/>
              </a:rPr>
              <a:t>public, and commercial data feeds</a:t>
            </a:r>
          </a:p>
        </p:txBody>
      </p:sp>
      <p:pic>
        <p:nvPicPr>
          <p:cNvPr id="16" name="Graphic 58">
            <a:extLst>
              <a:ext uri="{FF2B5EF4-FFF2-40B4-BE49-F238E27FC236}">
                <a16:creationId xmlns:a16="http://schemas.microsoft.com/office/drawing/2014/main" id="{7FC82444-05A5-3A4B-88D7-5A45497CEB9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548484" y="944676"/>
            <a:ext cx="838030" cy="838030"/>
          </a:xfrm>
          <a:prstGeom prst="rect">
            <a:avLst/>
          </a:prstGeom>
        </p:spPr>
      </p:pic>
      <p:sp>
        <p:nvSpPr>
          <p:cNvPr id="17" name="Rectangle 16">
            <a:extLst>
              <a:ext uri="{FF2B5EF4-FFF2-40B4-BE49-F238E27FC236}">
                <a16:creationId xmlns:a16="http://schemas.microsoft.com/office/drawing/2014/main" id="{1A438E29-1060-FD45-9C32-6C85047FC4E8}"/>
              </a:ext>
            </a:extLst>
          </p:cNvPr>
          <p:cNvSpPr/>
          <p:nvPr/>
        </p:nvSpPr>
        <p:spPr bwMode="auto">
          <a:xfrm>
            <a:off x="8071346" y="3480439"/>
            <a:ext cx="3720662" cy="1498386"/>
          </a:xfrm>
          <a:prstGeom prst="rect">
            <a:avLst/>
          </a:prstGeom>
          <a:solidFill>
            <a:srgbClr val="2C81A0"/>
          </a:solidFill>
          <a:ln w="9525" cap="flat" cmpd="sng" algn="ctr">
            <a:noFill/>
            <a:prstDash val="solid"/>
            <a:round/>
            <a:headEnd type="none" w="med" len="med"/>
            <a:tailEnd type="none" w="med" len="med"/>
          </a:ln>
          <a:effectLst/>
        </p:spPr>
        <p:txBody>
          <a:bodyPr vert="horz" wrap="none" lIns="45720" tIns="45720" rIns="4572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mn-ea"/>
                <a:cs typeface="+mn-cs"/>
              </a:rPr>
              <a:t>Single Source of Truth</a:t>
            </a:r>
          </a:p>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charset="0"/>
                <a:ea typeface="+mn-ea"/>
                <a:cs typeface="+mn-cs"/>
              </a:rPr>
              <a:t>Thousands of users have access to over 200 </a:t>
            </a:r>
            <a:br>
              <a:rPr kumimoji="0" lang="en-US" sz="1200" b="0" i="0" u="none" strike="noStrike" kern="1200" cap="none" spc="0" normalizeH="0" baseline="0" noProof="0">
                <a:ln>
                  <a:noFill/>
                </a:ln>
                <a:solidFill>
                  <a:srgbClr val="FFFFFF"/>
                </a:solidFill>
                <a:effectLst/>
                <a:uLnTx/>
                <a:uFillTx/>
                <a:latin typeface="Arial" charset="0"/>
                <a:ea typeface="+mn-ea"/>
                <a:cs typeface="+mn-cs"/>
              </a:rPr>
            </a:br>
            <a:r>
              <a:rPr kumimoji="0" lang="en-US" sz="1200" b="0" i="0" u="none" strike="noStrike" kern="1200" cap="none" spc="0" normalizeH="0" baseline="0" noProof="0">
                <a:ln>
                  <a:noFill/>
                </a:ln>
                <a:solidFill>
                  <a:srgbClr val="FFFFFF"/>
                </a:solidFill>
                <a:effectLst/>
                <a:uLnTx/>
                <a:uFillTx/>
                <a:latin typeface="Arial" charset="0"/>
                <a:ea typeface="+mn-ea"/>
                <a:cs typeface="+mn-cs"/>
              </a:rPr>
              <a:t>DoD data sources across business domains </a:t>
            </a:r>
            <a:br>
              <a:rPr kumimoji="0" lang="en-US" sz="1200" b="0" i="0" u="none" strike="noStrike" kern="1200" cap="none" spc="0" normalizeH="0" baseline="0" noProof="0">
                <a:ln>
                  <a:noFill/>
                </a:ln>
                <a:solidFill>
                  <a:srgbClr val="FFFFFF"/>
                </a:solidFill>
                <a:effectLst/>
                <a:uLnTx/>
                <a:uFillTx/>
                <a:latin typeface="Arial" charset="0"/>
                <a:ea typeface="+mn-ea"/>
                <a:cs typeface="+mn-cs"/>
              </a:rPr>
            </a:br>
            <a:r>
              <a:rPr kumimoji="0" lang="en-US" sz="1200" b="0" i="0" u="none" strike="noStrike" kern="1200" cap="none" spc="0" normalizeH="0" baseline="0" noProof="0">
                <a:ln>
                  <a:noFill/>
                </a:ln>
                <a:solidFill>
                  <a:srgbClr val="FFFFFF"/>
                </a:solidFill>
                <a:effectLst/>
                <a:uLnTx/>
                <a:uFillTx/>
                <a:latin typeface="Arial" charset="0"/>
                <a:ea typeface="+mn-ea"/>
                <a:cs typeface="+mn-cs"/>
              </a:rPr>
              <a:t>(e.g., Personnel, Finance, Supply Chain)</a:t>
            </a:r>
          </a:p>
        </p:txBody>
      </p:sp>
      <p:grpSp>
        <p:nvGrpSpPr>
          <p:cNvPr id="20" name="Group 19">
            <a:extLst>
              <a:ext uri="{FF2B5EF4-FFF2-40B4-BE49-F238E27FC236}">
                <a16:creationId xmlns:a16="http://schemas.microsoft.com/office/drawing/2014/main" id="{77AA763E-3FFE-594C-AAD3-5483B161FED6}"/>
              </a:ext>
            </a:extLst>
          </p:cNvPr>
          <p:cNvGrpSpPr/>
          <p:nvPr/>
        </p:nvGrpSpPr>
        <p:grpSpPr>
          <a:xfrm>
            <a:off x="9400770" y="2881689"/>
            <a:ext cx="858683" cy="927206"/>
            <a:chOff x="11101038" y="2649039"/>
            <a:chExt cx="914400" cy="947978"/>
          </a:xfrm>
        </p:grpSpPr>
        <p:pic>
          <p:nvPicPr>
            <p:cNvPr id="21" name="Graphic 61">
              <a:extLst>
                <a:ext uri="{FF2B5EF4-FFF2-40B4-BE49-F238E27FC236}">
                  <a16:creationId xmlns:a16="http://schemas.microsoft.com/office/drawing/2014/main" id="{E65DBFD0-A494-D249-B28F-67506560E39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101038" y="2649039"/>
              <a:ext cx="914400" cy="914400"/>
            </a:xfrm>
            <a:prstGeom prst="rect">
              <a:avLst/>
            </a:prstGeom>
          </p:spPr>
        </p:pic>
        <p:pic>
          <p:nvPicPr>
            <p:cNvPr id="22" name="Picture 21" descr="Dod-seal.png">
              <a:extLst>
                <a:ext uri="{FF2B5EF4-FFF2-40B4-BE49-F238E27FC236}">
                  <a16:creationId xmlns:a16="http://schemas.microsoft.com/office/drawing/2014/main" id="{43C1C3AC-09DC-E344-9BEB-CE78A67796C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641039" y="3274047"/>
              <a:ext cx="323510" cy="322970"/>
            </a:xfrm>
            <a:prstGeom prst="rect">
              <a:avLst/>
            </a:prstGeom>
            <a:effectLst>
              <a:outerShdw blurRad="63500" sx="102000" sy="102000" algn="ctr" rotWithShape="0">
                <a:prstClr val="black">
                  <a:alpha val="40000"/>
                </a:prstClr>
              </a:outerShdw>
            </a:effectLst>
          </p:spPr>
        </p:pic>
      </p:grpSp>
      <p:sp>
        <p:nvSpPr>
          <p:cNvPr id="27" name="Rectangle 26">
            <a:extLst>
              <a:ext uri="{FF2B5EF4-FFF2-40B4-BE49-F238E27FC236}">
                <a16:creationId xmlns:a16="http://schemas.microsoft.com/office/drawing/2014/main" id="{638E5111-807C-A34E-97F1-B54103DE7ED6}"/>
              </a:ext>
            </a:extLst>
          </p:cNvPr>
          <p:cNvSpPr/>
          <p:nvPr/>
        </p:nvSpPr>
        <p:spPr bwMode="auto">
          <a:xfrm>
            <a:off x="4238750" y="3486458"/>
            <a:ext cx="3720662" cy="1498386"/>
          </a:xfrm>
          <a:prstGeom prst="rect">
            <a:avLst/>
          </a:prstGeom>
          <a:solidFill>
            <a:srgbClr val="0E5783"/>
          </a:solidFill>
          <a:ln w="9525" cap="flat" cmpd="sng" algn="ctr">
            <a:noFill/>
            <a:prstDash val="solid"/>
            <a:round/>
            <a:headEnd type="none" w="med" len="med"/>
            <a:tailEnd type="none" w="med" len="med"/>
          </a:ln>
          <a:effectLst/>
        </p:spPr>
        <p:txBody>
          <a:bodyPr vert="horz" wrap="none" lIns="45720" tIns="45720" rIns="4572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charset="0"/>
                <a:ea typeface="+mn-ea"/>
                <a:cs typeface="+mn-cs"/>
              </a:rPr>
              <a:t>Scaled Agile Flexibility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mn-ea"/>
                <a:cs typeface="+mn-cs"/>
              </a:rPr>
              <a:t>Program resources leverage Scaled Agile (</a:t>
            </a:r>
            <a:r>
              <a:rPr kumimoji="0" lang="en-US" sz="1200" b="0" i="0" u="none" strike="noStrike" kern="0" cap="none" spc="0" normalizeH="0" baseline="0" noProof="0" err="1">
                <a:ln>
                  <a:noFill/>
                </a:ln>
                <a:solidFill>
                  <a:srgbClr val="FFFFFF"/>
                </a:solidFill>
                <a:effectLst/>
                <a:uLnTx/>
                <a:uFillTx/>
                <a:latin typeface="Arial" charset="0"/>
                <a:ea typeface="+mn-ea"/>
                <a:cs typeface="+mn-cs"/>
              </a:rPr>
              <a:t>SAFe</a:t>
            </a:r>
            <a:r>
              <a:rPr kumimoji="0" lang="en-US" sz="1200" b="0" i="0" u="none" strike="noStrike" kern="0" cap="none" spc="0" normalizeH="0" baseline="0" noProof="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mn-ea"/>
                <a:cs typeface="+mn-cs"/>
              </a:rPr>
              <a:t>methodology for planning and delivery, which allows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mn-ea"/>
                <a:cs typeface="+mn-cs"/>
              </a:rPr>
              <a:t>for collaboration across our team and our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mn-ea"/>
                <a:cs typeface="+mn-cs"/>
              </a:rPr>
              <a:t>customers as we iterate on solutions together</a:t>
            </a:r>
          </a:p>
        </p:txBody>
      </p:sp>
      <p:pic>
        <p:nvPicPr>
          <p:cNvPr id="28" name="Graphic 64">
            <a:extLst>
              <a:ext uri="{FF2B5EF4-FFF2-40B4-BE49-F238E27FC236}">
                <a16:creationId xmlns:a16="http://schemas.microsoft.com/office/drawing/2014/main" id="{E729D1C6-9A17-B841-88C4-4BDC3ED8BDB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765128" y="2884470"/>
            <a:ext cx="896686" cy="906650"/>
          </a:xfrm>
          <a:prstGeom prst="rect">
            <a:avLst/>
          </a:prstGeom>
        </p:spPr>
      </p:pic>
      <p:sp>
        <p:nvSpPr>
          <p:cNvPr id="29" name="Title 13"/>
          <p:cNvSpPr>
            <a:spLocks noGrp="1"/>
          </p:cNvSpPr>
          <p:nvPr/>
        </p:nvSpPr>
        <p:spPr>
          <a:xfrm>
            <a:off x="406154" y="257126"/>
            <a:ext cx="10158984" cy="490654"/>
          </a:xfrm>
          <a:prstGeom prst="rect">
            <a:avLst/>
          </a:prstGeom>
        </p:spPr>
        <p:txBody>
          <a:bodyPr vert="horz" wrap="square" lIns="0" tIns="0" rIns="0" bIns="0" numCol="1" rtlCol="0" anchor="b" anchorCtr="0" compatLnSpc="1">
            <a:prstTxWarp prst="textNoShape">
              <a:avLst/>
            </a:prstTxWarp>
            <a:noAutofit/>
          </a:bodyPr>
          <a:lstStyle>
            <a:lvl1pPr algn="l" defTabSz="914400" rtl="0" eaLnBrk="1" latinLnBrk="0" hangingPunct="1">
              <a:lnSpc>
                <a:spcPct val="90000"/>
              </a:lnSpc>
              <a:spcBef>
                <a:spcPct val="0"/>
              </a:spcBef>
              <a:buNone/>
              <a:defRPr sz="2400" b="1" kern="1200" cap="none" spc="100" baseline="0">
                <a:solidFill>
                  <a:schemeClr val="bg1"/>
                </a:solidFill>
                <a:latin typeface="Franklin Gothic Medium"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100" normalizeH="0" baseline="0" noProof="0" err="1">
                <a:ln>
                  <a:noFill/>
                </a:ln>
                <a:effectLst/>
                <a:uLnTx/>
                <a:uFillTx/>
                <a:latin typeface="Franklin Gothic Medium" panose="020B0603020102020204" pitchFamily="34" charset="0"/>
                <a:ea typeface="+mj-ea"/>
                <a:cs typeface="+mj-cs"/>
              </a:rPr>
              <a:t>Advana</a:t>
            </a:r>
            <a:r>
              <a:rPr kumimoji="0" lang="en-US" sz="2400" b="1" i="0" u="none" strike="noStrike" kern="1200" cap="none" spc="100" normalizeH="0" baseline="0" noProof="0">
                <a:ln>
                  <a:noFill/>
                </a:ln>
                <a:effectLst/>
                <a:uLnTx/>
                <a:uFillTx/>
                <a:latin typeface="Franklin Gothic Medium" panose="020B0603020102020204" pitchFamily="34" charset="0"/>
                <a:ea typeface="+mj-ea"/>
                <a:cs typeface="+mj-cs"/>
              </a:rPr>
              <a:t> provides real business value to the Department of Defense</a:t>
            </a:r>
          </a:p>
        </p:txBody>
      </p:sp>
      <p:grpSp>
        <p:nvGrpSpPr>
          <p:cNvPr id="30" name="Group 29"/>
          <p:cNvGrpSpPr/>
          <p:nvPr/>
        </p:nvGrpSpPr>
        <p:grpSpPr>
          <a:xfrm>
            <a:off x="524164" y="5244691"/>
            <a:ext cx="1333915" cy="403141"/>
            <a:chOff x="7877765" y="5052563"/>
            <a:chExt cx="2133837" cy="642937"/>
          </a:xfrm>
        </p:grpSpPr>
        <p:grpSp>
          <p:nvGrpSpPr>
            <p:cNvPr id="31" name="Group 30"/>
            <p:cNvGrpSpPr/>
            <p:nvPr/>
          </p:nvGrpSpPr>
          <p:grpSpPr>
            <a:xfrm>
              <a:off x="7877765" y="5052563"/>
              <a:ext cx="2133837" cy="642937"/>
              <a:chOff x="8188197" y="5052563"/>
              <a:chExt cx="2133837" cy="642937"/>
            </a:xfrm>
          </p:grpSpPr>
          <p:pic>
            <p:nvPicPr>
              <p:cNvPr id="33" name="Picture 32">
                <a:extLst>
                  <a:ext uri="{FF2B5EF4-FFF2-40B4-BE49-F238E27FC236}">
                    <a16:creationId xmlns:a16="http://schemas.microsoft.com/office/drawing/2014/main" id="{D4364497-3B89-2F47-B242-A99ACE12027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88197" y="5052563"/>
                <a:ext cx="636214" cy="635153"/>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7632" y="5052566"/>
                <a:ext cx="644402" cy="642934"/>
              </a:xfrm>
              <a:prstGeom prst="rect">
                <a:avLst/>
              </a:prstGeom>
            </p:spPr>
          </p:pic>
        </p:grpSp>
        <p:pic>
          <p:nvPicPr>
            <p:cNvPr id="32" name="Picture 31" descr="A close up of a bottle&#10;&#10;Description automatically generated">
              <a:extLst>
                <a:ext uri="{FF2B5EF4-FFF2-40B4-BE49-F238E27FC236}">
                  <a16:creationId xmlns:a16="http://schemas.microsoft.com/office/drawing/2014/main" id="{57CE4F32-F9F5-4B41-BE58-ABBFC105B345}"/>
                </a:ext>
              </a:extLst>
            </p:cNvPr>
            <p:cNvPicPr>
              <a:picLocks noChangeAspect="1"/>
            </p:cNvPicPr>
            <p:nvPr/>
          </p:nvPicPr>
          <p:blipFill>
            <a:blip r:embed="rId13"/>
            <a:stretch>
              <a:fillRect/>
            </a:stretch>
          </p:blipFill>
          <p:spPr>
            <a:xfrm>
              <a:off x="8618388" y="5060347"/>
              <a:ext cx="644402" cy="635153"/>
            </a:xfrm>
            <a:prstGeom prst="rect">
              <a:avLst/>
            </a:prstGeom>
          </p:spPr>
        </p:pic>
      </p:grpSp>
      <p:sp>
        <p:nvSpPr>
          <p:cNvPr id="35" name="Rectangle 34">
            <a:extLst>
              <a:ext uri="{FF2B5EF4-FFF2-40B4-BE49-F238E27FC236}">
                <a16:creationId xmlns:a16="http://schemas.microsoft.com/office/drawing/2014/main" id="{EBCCE5FB-039A-48C8-9275-A4311FB10624}"/>
              </a:ext>
            </a:extLst>
          </p:cNvPr>
          <p:cNvSpPr/>
          <p:nvPr/>
        </p:nvSpPr>
        <p:spPr bwMode="auto">
          <a:xfrm>
            <a:off x="406154" y="1475544"/>
            <a:ext cx="3720662" cy="1498386"/>
          </a:xfrm>
          <a:prstGeom prst="rect">
            <a:avLst/>
          </a:prstGeom>
          <a:solidFill>
            <a:srgbClr val="003055"/>
          </a:solidFill>
          <a:ln w="9525" cap="flat" cmpd="sng" algn="ctr">
            <a:noFill/>
            <a:prstDash val="solid"/>
            <a:round/>
            <a:headEnd type="none" w="med" len="med"/>
            <a:tailEnd type="none" w="med" len="med"/>
          </a:ln>
          <a:effectLst/>
        </p:spPr>
        <p:txBody>
          <a:bodyPr vert="horz" wrap="square" lIns="45720" tIns="45720" rIns="4572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charset="0"/>
                <a:ea typeface="+mn-ea"/>
                <a:cs typeface="+mn-cs"/>
              </a:rPr>
              <a:t>Customer-centric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mn-ea"/>
                <a:cs typeface="+mn-cs"/>
              </a:rPr>
              <a:t>Product design is driven by customer business and mission needs, based on customer input feedback at all organizational levels</a:t>
            </a:r>
          </a:p>
        </p:txBody>
      </p:sp>
      <p:sp>
        <p:nvSpPr>
          <p:cNvPr id="36" name="Rectangle 35">
            <a:extLst>
              <a:ext uri="{FF2B5EF4-FFF2-40B4-BE49-F238E27FC236}">
                <a16:creationId xmlns:a16="http://schemas.microsoft.com/office/drawing/2014/main" id="{7046D5FE-EDC9-4550-A779-B0853409A375}"/>
              </a:ext>
            </a:extLst>
          </p:cNvPr>
          <p:cNvSpPr/>
          <p:nvPr/>
        </p:nvSpPr>
        <p:spPr bwMode="auto">
          <a:xfrm>
            <a:off x="406154" y="3487136"/>
            <a:ext cx="3720662" cy="1498386"/>
          </a:xfrm>
          <a:prstGeom prst="rect">
            <a:avLst/>
          </a:prstGeom>
          <a:solidFill>
            <a:srgbClr val="003055"/>
          </a:solidFill>
          <a:ln w="9525" cap="flat" cmpd="sng" algn="ctr">
            <a:noFill/>
            <a:prstDash val="solid"/>
            <a:round/>
            <a:headEnd type="none" w="med" len="med"/>
            <a:tailEnd type="none" w="med" len="med"/>
          </a:ln>
          <a:effectLst/>
        </p:spPr>
        <p:txBody>
          <a:bodyPr vert="horz" wrap="square" lIns="45720" tIns="45720" rIns="4572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charset="0"/>
                <a:ea typeface="+mn-ea"/>
                <a:cs typeface="+mn-cs"/>
              </a:rPr>
              <a:t>Something for Everyone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mn-ea"/>
                <a:cs typeface="+mn-cs"/>
              </a:rPr>
              <a:t>Range of ready-built visualizations and self-service options makes Advana relevant and impactful for ALL DoD users – from senior and mid-level decision-makers to analysts, developers, and data scientists  </a:t>
            </a:r>
          </a:p>
        </p:txBody>
      </p:sp>
      <p:pic>
        <p:nvPicPr>
          <p:cNvPr id="37" name="Picture 36" descr="Icon&#10;&#10;Description automatically generated">
            <a:extLst>
              <a:ext uri="{FF2B5EF4-FFF2-40B4-BE49-F238E27FC236}">
                <a16:creationId xmlns:a16="http://schemas.microsoft.com/office/drawing/2014/main" id="{BA26E484-A57F-4A17-9EAB-BE04E457FFFD}"/>
              </a:ext>
            </a:extLst>
          </p:cNvPr>
          <p:cNvPicPr>
            <a:picLocks noChangeAspect="1"/>
          </p:cNvPicPr>
          <p:nvPr/>
        </p:nvPicPr>
        <p:blipFill>
          <a:blip r:embed="rId14"/>
          <a:stretch>
            <a:fillRect/>
          </a:stretch>
        </p:blipFill>
        <p:spPr>
          <a:xfrm>
            <a:off x="1660502" y="977881"/>
            <a:ext cx="1211966" cy="777426"/>
          </a:xfrm>
          <a:prstGeom prst="rect">
            <a:avLst/>
          </a:prstGeom>
        </p:spPr>
      </p:pic>
      <p:pic>
        <p:nvPicPr>
          <p:cNvPr id="38" name="Picture 37">
            <a:extLst>
              <a:ext uri="{FF2B5EF4-FFF2-40B4-BE49-F238E27FC236}">
                <a16:creationId xmlns:a16="http://schemas.microsoft.com/office/drawing/2014/main" id="{2E1996BB-BED8-4C61-B3A3-60D41097E531}"/>
              </a:ext>
            </a:extLst>
          </p:cNvPr>
          <p:cNvPicPr>
            <a:picLocks noChangeAspect="1"/>
          </p:cNvPicPr>
          <p:nvPr/>
        </p:nvPicPr>
        <p:blipFill>
          <a:blip r:embed="rId15"/>
          <a:stretch>
            <a:fillRect/>
          </a:stretch>
        </p:blipFill>
        <p:spPr>
          <a:xfrm>
            <a:off x="1776413" y="2861142"/>
            <a:ext cx="940871" cy="940871"/>
          </a:xfrm>
          <a:prstGeom prst="rect">
            <a:avLst/>
          </a:prstGeom>
        </p:spPr>
      </p:pic>
      <p:sp>
        <p:nvSpPr>
          <p:cNvPr id="39" name="TextBox 25">
            <a:extLst>
              <a:ext uri="{FF2B5EF4-FFF2-40B4-BE49-F238E27FC236}">
                <a16:creationId xmlns:a16="http://schemas.microsoft.com/office/drawing/2014/main" id="{4C1C4BAA-9BF7-4021-9FB3-7A2EFFC259A0}"/>
              </a:ext>
            </a:extLst>
          </p:cNvPr>
          <p:cNvSpPr txBox="1"/>
          <p:nvPr/>
        </p:nvSpPr>
        <p:spPr>
          <a:xfrm>
            <a:off x="1944553" y="5360029"/>
            <a:ext cx="954471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Our platform began as the Universe of Transactions for purposes of financial statement audit, and grew from there. The same audit principles that instill trust in our data for purposes of better decision making are applied to everything we do as a platform. This foundation leads to better business and mission decisions and outcomes via the ability to improve data quality, ask better questions of our data, and in turn, support decision making that creates value for the warfighter</a:t>
            </a:r>
          </a:p>
        </p:txBody>
      </p:sp>
      <p:cxnSp>
        <p:nvCxnSpPr>
          <p:cNvPr id="40" name="Straight Connector 39">
            <a:extLst>
              <a:ext uri="{FF2B5EF4-FFF2-40B4-BE49-F238E27FC236}">
                <a16:creationId xmlns:a16="http://schemas.microsoft.com/office/drawing/2014/main" id="{ED5CCF03-39DC-49C7-8D6B-96A97D9214A3}"/>
              </a:ext>
            </a:extLst>
          </p:cNvPr>
          <p:cNvCxnSpPr>
            <a:cxnSpLocks/>
          </p:cNvCxnSpPr>
          <p:nvPr/>
        </p:nvCxnSpPr>
        <p:spPr>
          <a:xfrm flipV="1">
            <a:off x="4586288" y="5237262"/>
            <a:ext cx="3277693" cy="7429"/>
          </a:xfrm>
          <a:prstGeom prst="line">
            <a:avLst/>
          </a:prstGeom>
          <a:ln w="28575">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7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a:extLst>
              <a:ext uri="{FF2B5EF4-FFF2-40B4-BE49-F238E27FC236}">
                <a16:creationId xmlns:a16="http://schemas.microsoft.com/office/drawing/2014/main" id="{B005E74F-DCEB-4003-9E84-BCD881F3CBBF}"/>
              </a:ext>
            </a:extLst>
          </p:cNvPr>
          <p:cNvSpPr>
            <a:spLocks noGrp="1"/>
          </p:cNvSpPr>
          <p:nvPr>
            <p:ph type="ftr" sz="quarter" idx="3"/>
          </p:nvPr>
        </p:nvSpPr>
        <p:spPr>
          <a:xfrm>
            <a:off x="699247" y="6387922"/>
            <a:ext cx="2970823" cy="167695"/>
          </a:xfrm>
        </p:spPr>
        <p:txBody>
          <a:bodyPr/>
          <a:lstStyle/>
          <a:p>
            <a:r>
              <a:rPr lang="en-US"/>
              <a:t>Advana</a:t>
            </a:r>
          </a:p>
        </p:txBody>
      </p:sp>
      <p:sp>
        <p:nvSpPr>
          <p:cNvPr id="25" name="Slide Number Placeholder 4">
            <a:extLst>
              <a:ext uri="{FF2B5EF4-FFF2-40B4-BE49-F238E27FC236}">
                <a16:creationId xmlns:a16="http://schemas.microsoft.com/office/drawing/2014/main" id="{46006B96-EC8D-4B46-AC1C-9C2B0BBE9F43}"/>
              </a:ext>
            </a:extLst>
          </p:cNvPr>
          <p:cNvSpPr>
            <a:spLocks noGrp="1"/>
          </p:cNvSpPr>
          <p:nvPr>
            <p:ph type="sldNum" sz="quarter" idx="4"/>
          </p:nvPr>
        </p:nvSpPr>
        <p:spPr>
          <a:xfrm>
            <a:off x="10846341" y="6387922"/>
            <a:ext cx="707227" cy="167713"/>
          </a:xfrm>
        </p:spPr>
        <p:txBody>
          <a:bodyPr/>
          <a:lstStyle/>
          <a:p>
            <a:fld id="{783CC333-7960-FC4B-9BCF-EA39563E2C59}" type="slidenum">
              <a:rPr lang="en-US" smtClean="0"/>
              <a:pPr/>
              <a:t>3</a:t>
            </a:fld>
            <a:endParaRPr lang="en-US"/>
          </a:p>
        </p:txBody>
      </p:sp>
      <p:sp>
        <p:nvSpPr>
          <p:cNvPr id="18" name="Title 3"/>
          <p:cNvSpPr>
            <a:spLocks noGrp="1"/>
          </p:cNvSpPr>
          <p:nvPr>
            <p:ph type="title"/>
          </p:nvPr>
        </p:nvSpPr>
        <p:spPr>
          <a:xfrm>
            <a:off x="389964" y="239179"/>
            <a:ext cx="10158984" cy="490654"/>
          </a:xfrm>
        </p:spPr>
        <p:txBody>
          <a:bodyPr/>
          <a:lstStyle/>
          <a:p>
            <a:r>
              <a:rPr lang="en-US" err="1"/>
              <a:t>Advana’s</a:t>
            </a:r>
            <a:r>
              <a:rPr lang="en-US"/>
              <a:t> Existing Applications and Tools</a:t>
            </a:r>
          </a:p>
        </p:txBody>
      </p:sp>
      <p:pic>
        <p:nvPicPr>
          <p:cNvPr id="19" name="Picture 2"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27" y="1377514"/>
            <a:ext cx="4980909" cy="44788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a:stretch>
            <a:fillRect/>
          </a:stretch>
        </p:blipFill>
        <p:spPr>
          <a:xfrm>
            <a:off x="5832167" y="1377514"/>
            <a:ext cx="4589759" cy="3249168"/>
          </a:xfrm>
          <a:prstGeom prst="rect">
            <a:avLst/>
          </a:prstGeom>
          <a:ln>
            <a:solidFill>
              <a:schemeClr val="tx1"/>
            </a:solidFill>
          </a:ln>
        </p:spPr>
      </p:pic>
      <p:pic>
        <p:nvPicPr>
          <p:cNvPr id="26" name="Picture 25"/>
          <p:cNvPicPr>
            <a:picLocks noChangeAspect="1"/>
          </p:cNvPicPr>
          <p:nvPr/>
        </p:nvPicPr>
        <p:blipFill>
          <a:blip r:embed="rId5"/>
          <a:stretch>
            <a:fillRect/>
          </a:stretch>
        </p:blipFill>
        <p:spPr>
          <a:xfrm>
            <a:off x="6312533" y="3019682"/>
            <a:ext cx="5162058" cy="2836710"/>
          </a:xfrm>
          <a:prstGeom prst="rect">
            <a:avLst/>
          </a:prstGeom>
          <a:ln>
            <a:solidFill>
              <a:schemeClr val="tx1"/>
            </a:solidFill>
          </a:ln>
        </p:spPr>
      </p:pic>
      <p:sp>
        <p:nvSpPr>
          <p:cNvPr id="3" name="Rectangle 2"/>
          <p:cNvSpPr/>
          <p:nvPr/>
        </p:nvSpPr>
        <p:spPr>
          <a:xfrm>
            <a:off x="3813616" y="3648807"/>
            <a:ext cx="1329884" cy="856169"/>
          </a:xfrm>
          <a:prstGeom prst="rect">
            <a:avLst/>
          </a:prstGeom>
          <a:noFill/>
          <a:ln w="38100">
            <a:solidFill>
              <a:srgbClr val="00B05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1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7EED1A-2035-461D-A694-D518DEEFC03D}"/>
              </a:ext>
            </a:extLst>
          </p:cNvPr>
          <p:cNvSpPr/>
          <p:nvPr/>
        </p:nvSpPr>
        <p:spPr>
          <a:xfrm>
            <a:off x="605472" y="1946100"/>
            <a:ext cx="10926726" cy="992938"/>
          </a:xfrm>
          <a:prstGeom prst="rect">
            <a:avLst/>
          </a:prstGeom>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Problem Statement:</a:t>
            </a:r>
          </a:p>
          <a:p>
            <a:r>
              <a:rPr lang="en-US" sz="1400" b="0" i="0">
                <a:solidFill>
                  <a:schemeClr val="tx1"/>
                </a:solidFill>
                <a:effectLst/>
                <a:latin typeface="-apple-system"/>
              </a:rPr>
              <a:t>DoD has not been able to achieve auditability in 30 years, since mandated by the CFO act of 1990. This is a direct result of DoD's inability to produce a complete Universe of Transactions validated to the Department’s financial statements. Business feeder systems and accounting data alone are not useful for leaders to make decisions because they are not holistic, timely, or consistently accurate.</a:t>
            </a:r>
            <a:r>
              <a:rPr lang="en-US" sz="1600" b="1" i="1">
                <a:solidFill>
                  <a:schemeClr val="tx1"/>
                </a:solidFill>
              </a:rPr>
              <a:t> </a:t>
            </a:r>
          </a:p>
          <a:p>
            <a:endParaRPr lang="en-US" sz="1600" b="1">
              <a:solidFill>
                <a:schemeClr val="tx1"/>
              </a:solidFill>
            </a:endParaRPr>
          </a:p>
        </p:txBody>
      </p:sp>
      <p:sp>
        <p:nvSpPr>
          <p:cNvPr id="12" name="Rectangle 11">
            <a:extLst>
              <a:ext uri="{FF2B5EF4-FFF2-40B4-BE49-F238E27FC236}">
                <a16:creationId xmlns:a16="http://schemas.microsoft.com/office/drawing/2014/main" id="{C0164CE5-EC6A-41C5-9F99-742265B7B167}"/>
              </a:ext>
            </a:extLst>
          </p:cNvPr>
          <p:cNvSpPr/>
          <p:nvPr/>
        </p:nvSpPr>
        <p:spPr>
          <a:xfrm>
            <a:off x="605472" y="3059096"/>
            <a:ext cx="10926725" cy="880534"/>
          </a:xfrm>
          <a:prstGeom prst="rect">
            <a:avLst/>
          </a:prstGeom>
          <a:ln w="38100">
            <a:solidFill>
              <a:schemeClr val="accent1"/>
            </a:solidFill>
          </a:ln>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Where were we a year ago</a:t>
            </a:r>
            <a:r>
              <a:rPr lang="en-US" b="1">
                <a:solidFill>
                  <a:schemeClr val="tx1"/>
                </a:solidFill>
              </a:rPr>
              <a:t>:</a:t>
            </a:r>
            <a:endParaRPr lang="en-US" sz="1400" b="1">
              <a:solidFill>
                <a:schemeClr val="tx1"/>
              </a:solidFill>
            </a:endParaRPr>
          </a:p>
          <a:p>
            <a:r>
              <a:rPr lang="en-US" sz="1400">
                <a:solidFill>
                  <a:schemeClr val="tx1"/>
                </a:solidFill>
                <a:latin typeface="-apple-system"/>
              </a:rPr>
              <a:t>Several products were live and used by single customers. Several initiatives were still in pilot phases with plans to expand and take over existing systems but were generally still operating in parallel</a:t>
            </a:r>
            <a:r>
              <a:rPr lang="en-US" sz="1400" b="0" i="0">
                <a:solidFill>
                  <a:schemeClr val="tx1"/>
                </a:solidFill>
                <a:effectLst/>
                <a:latin typeface="-apple-system"/>
              </a:rPr>
              <a:t>. Audit portfolio still had not passed an SSAE-18 audit.</a:t>
            </a:r>
            <a:endParaRPr lang="en-US" b="1">
              <a:solidFill>
                <a:schemeClr val="tx1"/>
              </a:solidFill>
            </a:endParaRPr>
          </a:p>
        </p:txBody>
      </p:sp>
      <p:sp>
        <p:nvSpPr>
          <p:cNvPr id="15" name="Rectangle 14">
            <a:extLst>
              <a:ext uri="{FF2B5EF4-FFF2-40B4-BE49-F238E27FC236}">
                <a16:creationId xmlns:a16="http://schemas.microsoft.com/office/drawing/2014/main" id="{4BAF2C25-AC3D-45E4-B51D-AF59F385951B}"/>
              </a:ext>
            </a:extLst>
          </p:cNvPr>
          <p:cNvSpPr/>
          <p:nvPr/>
        </p:nvSpPr>
        <p:spPr>
          <a:xfrm>
            <a:off x="605473" y="1260172"/>
            <a:ext cx="5274627" cy="565870"/>
          </a:xfrm>
          <a:prstGeom prst="rect">
            <a:avLst/>
          </a:prstGeom>
          <a:ln w="38100">
            <a:solidFill>
              <a:srgbClr val="ED7D31"/>
            </a:solidFill>
          </a:ln>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Advana Financial Management Lead:</a:t>
            </a:r>
          </a:p>
          <a:p>
            <a:r>
              <a:rPr lang="en-US" sz="1400" i="1">
                <a:solidFill>
                  <a:schemeClr val="tx1"/>
                </a:solidFill>
              </a:rPr>
              <a:t>Kate Sieve	</a:t>
            </a:r>
            <a:r>
              <a:rPr lang="en-US" sz="1400" b="1" i="1">
                <a:solidFill>
                  <a:schemeClr val="tx1"/>
                </a:solidFill>
              </a:rPr>
              <a:t> </a:t>
            </a:r>
            <a:r>
              <a:rPr lang="en-US" sz="1400" b="1">
                <a:solidFill>
                  <a:schemeClr val="tx1"/>
                </a:solidFill>
              </a:rPr>
              <a:t> </a:t>
            </a:r>
            <a:r>
              <a:rPr lang="en-US" sz="1600" b="1">
                <a:solidFill>
                  <a:schemeClr val="tx1"/>
                </a:solidFill>
              </a:rPr>
              <a:t> </a:t>
            </a:r>
          </a:p>
        </p:txBody>
      </p:sp>
      <p:sp>
        <p:nvSpPr>
          <p:cNvPr id="17" name="Rectangle 16">
            <a:extLst>
              <a:ext uri="{FF2B5EF4-FFF2-40B4-BE49-F238E27FC236}">
                <a16:creationId xmlns:a16="http://schemas.microsoft.com/office/drawing/2014/main" id="{341EB0C5-C2B1-4759-8CD8-3AAA1C203491}"/>
              </a:ext>
            </a:extLst>
          </p:cNvPr>
          <p:cNvSpPr/>
          <p:nvPr/>
        </p:nvSpPr>
        <p:spPr>
          <a:xfrm>
            <a:off x="6032500" y="1259587"/>
            <a:ext cx="5499698" cy="570442"/>
          </a:xfrm>
          <a:prstGeom prst="rect">
            <a:avLst/>
          </a:prstGeom>
          <a:ln w="38100">
            <a:solidFill>
              <a:srgbClr val="ED7D31"/>
            </a:solidFill>
          </a:ln>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Advana Financial Management Mission Improvement Lead:</a:t>
            </a:r>
          </a:p>
          <a:p>
            <a:r>
              <a:rPr lang="en-US" sz="1400" i="1">
                <a:solidFill>
                  <a:schemeClr val="tx1"/>
                </a:solidFill>
              </a:rPr>
              <a:t>Brenna Klein</a:t>
            </a:r>
            <a:endParaRPr lang="en-US" sz="1600">
              <a:solidFill>
                <a:schemeClr val="tx1"/>
              </a:solidFill>
            </a:endParaRPr>
          </a:p>
        </p:txBody>
      </p:sp>
      <p:sp>
        <p:nvSpPr>
          <p:cNvPr id="22" name="Title 1">
            <a:extLst>
              <a:ext uri="{FF2B5EF4-FFF2-40B4-BE49-F238E27FC236}">
                <a16:creationId xmlns:a16="http://schemas.microsoft.com/office/drawing/2014/main" id="{29FA5991-CAA0-4C73-ADC9-9AC7709F4554}"/>
              </a:ext>
            </a:extLst>
          </p:cNvPr>
          <p:cNvSpPr txBox="1">
            <a:spLocks/>
          </p:cNvSpPr>
          <p:nvPr/>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400" b="1" kern="1200" cap="none" spc="100" baseline="0">
                <a:solidFill>
                  <a:schemeClr val="bg1"/>
                </a:solidFill>
                <a:latin typeface="Franklin Gothic Medium" panose="020B0603020102020204" pitchFamily="34" charset="0"/>
                <a:ea typeface="+mj-ea"/>
                <a:cs typeface="+mj-cs"/>
              </a:defRPr>
            </a:lvl1pPr>
          </a:lstStyle>
          <a:p>
            <a:r>
              <a:rPr lang="en-US"/>
              <a:t>Advana Financial Management Analytics</a:t>
            </a:r>
          </a:p>
          <a:p>
            <a:r>
              <a:rPr lang="en-US" sz="1800"/>
              <a:t>Problem Statement, Mission, and Vision</a:t>
            </a:r>
          </a:p>
        </p:txBody>
      </p:sp>
      <p:pic>
        <p:nvPicPr>
          <p:cNvPr id="21" name="Picture 20">
            <a:extLst>
              <a:ext uri="{FF2B5EF4-FFF2-40B4-BE49-F238E27FC236}">
                <a16:creationId xmlns:a16="http://schemas.microsoft.com/office/drawing/2014/main" id="{C87C6EBF-B2EA-4FBC-B993-D5797DC3E6F5}"/>
              </a:ext>
            </a:extLst>
          </p:cNvPr>
          <p:cNvPicPr>
            <a:picLocks noChangeAspect="1"/>
          </p:cNvPicPr>
          <p:nvPr/>
        </p:nvPicPr>
        <p:blipFill>
          <a:blip r:embed="rId3"/>
          <a:stretch>
            <a:fillRect/>
          </a:stretch>
        </p:blipFill>
        <p:spPr>
          <a:xfrm>
            <a:off x="10919713" y="1865613"/>
            <a:ext cx="1028142" cy="1028142"/>
          </a:xfrm>
          <a:prstGeom prst="rect">
            <a:avLst/>
          </a:prstGeom>
        </p:spPr>
      </p:pic>
      <p:pic>
        <p:nvPicPr>
          <p:cNvPr id="16" name="Picture 15">
            <a:extLst>
              <a:ext uri="{FF2B5EF4-FFF2-40B4-BE49-F238E27FC236}">
                <a16:creationId xmlns:a16="http://schemas.microsoft.com/office/drawing/2014/main" id="{FB5D13E9-8BE0-4B03-ACDB-32E6F60C0310}"/>
              </a:ext>
            </a:extLst>
          </p:cNvPr>
          <p:cNvPicPr>
            <a:picLocks noChangeAspect="1"/>
          </p:cNvPicPr>
          <p:nvPr/>
        </p:nvPicPr>
        <p:blipFill>
          <a:blip r:embed="rId4"/>
          <a:stretch>
            <a:fillRect/>
          </a:stretch>
        </p:blipFill>
        <p:spPr>
          <a:xfrm>
            <a:off x="11007367" y="821863"/>
            <a:ext cx="940488" cy="940488"/>
          </a:xfrm>
          <a:prstGeom prst="rect">
            <a:avLst/>
          </a:prstGeom>
        </p:spPr>
      </p:pic>
      <p:sp>
        <p:nvSpPr>
          <p:cNvPr id="6" name="Rectangle 5"/>
          <p:cNvSpPr/>
          <p:nvPr/>
        </p:nvSpPr>
        <p:spPr>
          <a:xfrm>
            <a:off x="389964" y="6127289"/>
            <a:ext cx="11718074" cy="302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2C1D63-7BF9-4ACB-BDEB-9E1F01FE7D35}"/>
              </a:ext>
            </a:extLst>
          </p:cNvPr>
          <p:cNvSpPr/>
          <p:nvPr/>
        </p:nvSpPr>
        <p:spPr>
          <a:xfrm>
            <a:off x="605472" y="4059688"/>
            <a:ext cx="3427750" cy="1805764"/>
          </a:xfrm>
          <a:prstGeom prst="rect">
            <a:avLst/>
          </a:prstGeom>
          <a:ln w="3810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Mission:</a:t>
            </a:r>
          </a:p>
          <a:p>
            <a:r>
              <a:rPr lang="en-US" sz="1100" b="0" i="0">
                <a:solidFill>
                  <a:schemeClr val="tx1"/>
                </a:solidFill>
                <a:effectLst/>
                <a:latin typeface="-apple-system"/>
              </a:rPr>
              <a:t>Resolve some of DoD’s largest financial statement audit, budgetary reporting and cost management challenges with tools that are purpose-built to drive audit success and support timely, data-driven decision making across the Department. Develop and maintain audit products that enable the Department’s progress toward better financial management and a clean opinion.</a:t>
            </a:r>
            <a:endParaRPr lang="en-US" sz="1100" b="1">
              <a:solidFill>
                <a:schemeClr val="tx1"/>
              </a:solidFill>
            </a:endParaRPr>
          </a:p>
        </p:txBody>
      </p:sp>
      <p:sp>
        <p:nvSpPr>
          <p:cNvPr id="11" name="Rectangle 10">
            <a:extLst>
              <a:ext uri="{FF2B5EF4-FFF2-40B4-BE49-F238E27FC236}">
                <a16:creationId xmlns:a16="http://schemas.microsoft.com/office/drawing/2014/main" id="{31780DF2-CA1E-4513-8E54-ED602278BD9D}"/>
              </a:ext>
            </a:extLst>
          </p:cNvPr>
          <p:cNvSpPr/>
          <p:nvPr/>
        </p:nvSpPr>
        <p:spPr>
          <a:xfrm>
            <a:off x="8201293" y="4059687"/>
            <a:ext cx="3330904" cy="181760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Vision:</a:t>
            </a:r>
          </a:p>
          <a:p>
            <a:r>
              <a:rPr lang="en-US" sz="1100" b="0" i="0">
                <a:solidFill>
                  <a:schemeClr val="tx1"/>
                </a:solidFill>
                <a:effectLst/>
                <a:latin typeface="-apple-system"/>
              </a:rPr>
              <a:t>Enhance the Department of Defense audit posture and financial management through the power of common enterprise data. Better serve the warfighter and address National Defense challenges by making data widely accessible and understandable, and developing analytics to promote informed decision making, better align resources and make smarter investments.</a:t>
            </a:r>
            <a:endParaRPr lang="en-US" sz="1100" b="1">
              <a:solidFill>
                <a:schemeClr val="tx1"/>
              </a:solidFill>
            </a:endParaRPr>
          </a:p>
        </p:txBody>
      </p:sp>
      <p:sp>
        <p:nvSpPr>
          <p:cNvPr id="13" name="Rectangle 12">
            <a:extLst>
              <a:ext uri="{FF2B5EF4-FFF2-40B4-BE49-F238E27FC236}">
                <a16:creationId xmlns:a16="http://schemas.microsoft.com/office/drawing/2014/main" id="{0D9B4D82-4AD8-4BC4-833D-41AD0173DE7A}"/>
              </a:ext>
            </a:extLst>
          </p:cNvPr>
          <p:cNvSpPr/>
          <p:nvPr/>
        </p:nvSpPr>
        <p:spPr>
          <a:xfrm>
            <a:off x="4141693" y="4059688"/>
            <a:ext cx="3961659" cy="1817601"/>
          </a:xfrm>
          <a:prstGeom prst="rect">
            <a:avLst/>
          </a:prstGeom>
          <a:ln w="38100">
            <a:solidFill>
              <a:schemeClr val="accent3"/>
            </a:solidFill>
          </a:ln>
        </p:spPr>
        <p:style>
          <a:lnRef idx="2">
            <a:schemeClr val="accent2"/>
          </a:lnRef>
          <a:fillRef idx="1">
            <a:schemeClr val="lt1"/>
          </a:fillRef>
          <a:effectRef idx="0">
            <a:schemeClr val="accent2"/>
          </a:effectRef>
          <a:fontRef idx="minor">
            <a:schemeClr val="dk1"/>
          </a:fontRef>
        </p:style>
        <p:txBody>
          <a:bodyPr rtlCol="0" anchor="t"/>
          <a:lstStyle/>
          <a:p>
            <a:r>
              <a:rPr lang="en-US" sz="1600" b="1">
                <a:solidFill>
                  <a:schemeClr val="tx1"/>
                </a:solidFill>
              </a:rPr>
              <a:t>Where we are now:</a:t>
            </a:r>
          </a:p>
          <a:p>
            <a:r>
              <a:rPr lang="en-US" sz="1100" b="0" i="0">
                <a:solidFill>
                  <a:schemeClr val="tx1"/>
                </a:solidFill>
                <a:effectLst/>
                <a:latin typeface="-apple-system"/>
              </a:rPr>
              <a:t>Several products are now used to support customer audits (Navy workbooks, FBWT data, FSD). Improper Payments has replaced BAM as the DFAS Enterprise Improper Pay identification tool and prevented over $11B of Improper Payments. Advana is now the source for the JV One-Pager. UOT s</a:t>
            </a:r>
            <a:r>
              <a:rPr lang="en-US" sz="1100">
                <a:solidFill>
                  <a:schemeClr val="tx1"/>
                </a:solidFill>
                <a:latin typeface="-apple-system"/>
              </a:rPr>
              <a:t>upport to customers has expanded to DSCA SAA and the USAF. Program Budget is now using a custom spend plan tool collaboratively built by the Advana team in under 4 months.</a:t>
            </a:r>
            <a:endParaRPr lang="en-US" sz="1100" b="1">
              <a:solidFill>
                <a:schemeClr val="tx1"/>
              </a:solidFill>
            </a:endParaRPr>
          </a:p>
        </p:txBody>
      </p:sp>
      <p:pic>
        <p:nvPicPr>
          <p:cNvPr id="4" name="Picture 3">
            <a:extLst>
              <a:ext uri="{FF2B5EF4-FFF2-40B4-BE49-F238E27FC236}">
                <a16:creationId xmlns:a16="http://schemas.microsoft.com/office/drawing/2014/main" id="{902B5CDE-E4B9-43A6-A1C2-CF6E1A271B89}"/>
              </a:ext>
            </a:extLst>
          </p:cNvPr>
          <p:cNvPicPr>
            <a:picLocks noChangeAspect="1"/>
          </p:cNvPicPr>
          <p:nvPr/>
        </p:nvPicPr>
        <p:blipFill>
          <a:blip r:embed="rId5"/>
          <a:stretch>
            <a:fillRect/>
          </a:stretch>
        </p:blipFill>
        <p:spPr>
          <a:xfrm>
            <a:off x="3275889" y="3704508"/>
            <a:ext cx="1045254" cy="1045254"/>
          </a:xfrm>
          <a:prstGeom prst="rect">
            <a:avLst/>
          </a:prstGeom>
        </p:spPr>
      </p:pic>
      <p:pic>
        <p:nvPicPr>
          <p:cNvPr id="5" name="Picture 4">
            <a:extLst>
              <a:ext uri="{FF2B5EF4-FFF2-40B4-BE49-F238E27FC236}">
                <a16:creationId xmlns:a16="http://schemas.microsoft.com/office/drawing/2014/main" id="{959641DB-FDB0-4125-B570-A72E10D4188B}"/>
              </a:ext>
            </a:extLst>
          </p:cNvPr>
          <p:cNvPicPr>
            <a:picLocks noChangeAspect="1"/>
          </p:cNvPicPr>
          <p:nvPr/>
        </p:nvPicPr>
        <p:blipFill>
          <a:blip r:embed="rId6"/>
          <a:stretch>
            <a:fillRect/>
          </a:stretch>
        </p:blipFill>
        <p:spPr>
          <a:xfrm>
            <a:off x="10919713" y="3745609"/>
            <a:ext cx="1028142" cy="1004153"/>
          </a:xfrm>
          <a:prstGeom prst="rect">
            <a:avLst/>
          </a:prstGeom>
        </p:spPr>
      </p:pic>
      <p:pic>
        <p:nvPicPr>
          <p:cNvPr id="20" name="Picture 19">
            <a:extLst>
              <a:ext uri="{FF2B5EF4-FFF2-40B4-BE49-F238E27FC236}">
                <a16:creationId xmlns:a16="http://schemas.microsoft.com/office/drawing/2014/main" id="{23AEF69A-EF14-4B57-9571-BA296515F7BC}"/>
              </a:ext>
            </a:extLst>
          </p:cNvPr>
          <p:cNvPicPr>
            <a:picLocks noChangeAspect="1"/>
          </p:cNvPicPr>
          <p:nvPr/>
        </p:nvPicPr>
        <p:blipFill>
          <a:blip r:embed="rId7"/>
          <a:stretch>
            <a:fillRect/>
          </a:stretch>
        </p:blipFill>
        <p:spPr>
          <a:xfrm>
            <a:off x="7361263" y="3696031"/>
            <a:ext cx="1030009" cy="1030009"/>
          </a:xfrm>
          <a:prstGeom prst="rect">
            <a:avLst/>
          </a:prstGeom>
        </p:spPr>
      </p:pic>
      <p:sp>
        <p:nvSpPr>
          <p:cNvPr id="24" name="Footer Placeholder 3">
            <a:extLst>
              <a:ext uri="{FF2B5EF4-FFF2-40B4-BE49-F238E27FC236}">
                <a16:creationId xmlns:a16="http://schemas.microsoft.com/office/drawing/2014/main" id="{B005E74F-DCEB-4003-9E84-BCD881F3CBBF}"/>
              </a:ext>
            </a:extLst>
          </p:cNvPr>
          <p:cNvSpPr>
            <a:spLocks noGrp="1"/>
          </p:cNvSpPr>
          <p:nvPr>
            <p:ph type="ftr" sz="quarter" idx="3"/>
          </p:nvPr>
        </p:nvSpPr>
        <p:spPr>
          <a:xfrm>
            <a:off x="699247" y="6387922"/>
            <a:ext cx="2970823" cy="167695"/>
          </a:xfrm>
        </p:spPr>
        <p:txBody>
          <a:bodyPr/>
          <a:lstStyle/>
          <a:p>
            <a:r>
              <a:rPr lang="en-US"/>
              <a:t>Advana</a:t>
            </a:r>
          </a:p>
        </p:txBody>
      </p:sp>
      <p:sp>
        <p:nvSpPr>
          <p:cNvPr id="25" name="Slide Number Placeholder 4">
            <a:extLst>
              <a:ext uri="{FF2B5EF4-FFF2-40B4-BE49-F238E27FC236}">
                <a16:creationId xmlns:a16="http://schemas.microsoft.com/office/drawing/2014/main" id="{46006B96-EC8D-4B46-AC1C-9C2B0BBE9F43}"/>
              </a:ext>
            </a:extLst>
          </p:cNvPr>
          <p:cNvSpPr>
            <a:spLocks noGrp="1"/>
          </p:cNvSpPr>
          <p:nvPr>
            <p:ph type="sldNum" sz="quarter" idx="4"/>
          </p:nvPr>
        </p:nvSpPr>
        <p:spPr>
          <a:xfrm>
            <a:off x="10846341" y="6387922"/>
            <a:ext cx="707227" cy="167713"/>
          </a:xfrm>
        </p:spPr>
        <p:txBody>
          <a:bodyPr/>
          <a:lstStyle/>
          <a:p>
            <a:fld id="{783CC333-7960-FC4B-9BCF-EA39563E2C59}" type="slidenum">
              <a:rPr lang="en-US" smtClean="0"/>
              <a:pPr/>
              <a:t>4</a:t>
            </a:fld>
            <a:endParaRPr lang="en-US"/>
          </a:p>
        </p:txBody>
      </p:sp>
    </p:spTree>
    <p:extLst>
      <p:ext uri="{BB962C8B-B14F-4D97-AF65-F5344CB8AC3E}">
        <p14:creationId xmlns:p14="http://schemas.microsoft.com/office/powerpoint/2010/main" val="368041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83230"/>
            <a:ext cx="12192000" cy="1306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3676" y="2933936"/>
            <a:ext cx="6975894"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0" y="3045905"/>
            <a:ext cx="12192000"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ahoma" panose="020B0604030504040204" pitchFamily="34" charset="0"/>
                <a:ea typeface="Tahoma" panose="020B0604030504040204" pitchFamily="34" charset="0"/>
                <a:cs typeface="Tahoma" panose="020B0604030504040204" pitchFamily="34" charset="0"/>
              </a:rPr>
              <a:t>Air Force Universe of Transactions</a:t>
            </a:r>
          </a:p>
          <a:p>
            <a:pPr algn="ctr"/>
            <a:r>
              <a:rPr lang="en-US" sz="2200" b="1">
                <a:solidFill>
                  <a:schemeClr val="tx1"/>
                </a:solidFill>
                <a:latin typeface="Tahoma" panose="020B0604030504040204" pitchFamily="34" charset="0"/>
                <a:ea typeface="Tahoma" panose="020B0604030504040204" pitchFamily="34" charset="0"/>
                <a:cs typeface="Tahoma" panose="020B0604030504040204" pitchFamily="34" charset="0"/>
              </a:rPr>
              <a:t>General Ledger to Unadjusted Trial Balance Reconciliations</a:t>
            </a: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5</a:t>
            </a:fld>
            <a:endParaRPr lang="en-US"/>
          </a:p>
        </p:txBody>
      </p:sp>
    </p:spTree>
    <p:extLst>
      <p:ext uri="{BB962C8B-B14F-4D97-AF65-F5344CB8AC3E}">
        <p14:creationId xmlns:p14="http://schemas.microsoft.com/office/powerpoint/2010/main" val="326626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439991" y="2093171"/>
            <a:ext cx="7004304" cy="298988"/>
          </a:xfrm>
          <a:prstGeom prst="rect">
            <a:avLst/>
          </a:prstGeom>
          <a:solidFill>
            <a:schemeClr val="accent1">
              <a:lumMod val="75000"/>
            </a:schemeClr>
          </a:solidFill>
          <a:ln>
            <a:solidFill>
              <a:schemeClr val="tx1"/>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a:latin typeface="Arial" panose="020B0604020202020204" pitchFamily="34" charset="0"/>
                <a:cs typeface="Arial" panose="020B0604020202020204" pitchFamily="34" charset="0"/>
              </a:rPr>
              <a:t>Financial Statement Compilation and Reporting Flow</a:t>
            </a:r>
          </a:p>
        </p:txBody>
      </p:sp>
      <p:sp>
        <p:nvSpPr>
          <p:cNvPr id="2" name="Title 1">
            <a:extLst>
              <a:ext uri="{FF2B5EF4-FFF2-40B4-BE49-F238E27FC236}">
                <a16:creationId xmlns:a16="http://schemas.microsoft.com/office/drawing/2014/main" id="{BCAE5052-2F0F-4E80-868E-19F38B4AD58F}"/>
              </a:ext>
            </a:extLst>
          </p:cNvPr>
          <p:cNvSpPr>
            <a:spLocks noGrp="1"/>
          </p:cNvSpPr>
          <p:nvPr>
            <p:ph type="title"/>
          </p:nvPr>
        </p:nvSpPr>
        <p:spPr/>
        <p:txBody>
          <a:bodyPr/>
          <a:lstStyle/>
          <a:p>
            <a:r>
              <a:rPr lang="en-US" dirty="0"/>
              <a:t>Air Force </a:t>
            </a:r>
            <a:r>
              <a:rPr lang="en-US" dirty="0" smtClean="0"/>
              <a:t>Universe </a:t>
            </a:r>
            <a:r>
              <a:rPr lang="en-US" dirty="0"/>
              <a:t>of Transactions (UoT)</a:t>
            </a: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6</a:t>
            </a:fld>
            <a:endParaRPr lang="en-US"/>
          </a:p>
        </p:txBody>
      </p:sp>
      <p:sp>
        <p:nvSpPr>
          <p:cNvPr id="18" name="Footer Placeholder 3">
            <a:extLst>
              <a:ext uri="{FF2B5EF4-FFF2-40B4-BE49-F238E27FC236}">
                <a16:creationId xmlns:a16="http://schemas.microsoft.com/office/drawing/2014/main" id="{2FFD27E8-EA6E-4455-800B-0D908709C1E4}"/>
              </a:ext>
            </a:extLst>
          </p:cNvPr>
          <p:cNvSpPr>
            <a:spLocks noGrp="1"/>
          </p:cNvSpPr>
          <p:nvPr>
            <p:ph type="ftr" sz="quarter" idx="3"/>
          </p:nvPr>
        </p:nvSpPr>
        <p:spPr>
          <a:xfrm>
            <a:off x="699247" y="6387922"/>
            <a:ext cx="2970823" cy="167695"/>
          </a:xfrm>
        </p:spPr>
        <p:txBody>
          <a:bodyPr/>
          <a:lstStyle/>
          <a:p>
            <a:r>
              <a:rPr lang="en-US"/>
              <a:t>Advana</a:t>
            </a:r>
          </a:p>
        </p:txBody>
      </p:sp>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l="5119"/>
          <a:stretch/>
        </p:blipFill>
        <p:spPr>
          <a:xfrm>
            <a:off x="446341" y="2360260"/>
            <a:ext cx="6991400" cy="3828826"/>
          </a:xfrm>
          <a:prstGeom prst="rect">
            <a:avLst/>
          </a:prstGeom>
          <a:ln>
            <a:solidFill>
              <a:schemeClr val="tx1"/>
            </a:solidFill>
          </a:ln>
          <a:effectLst>
            <a:innerShdw blurRad="63500" dist="50800" dir="10800000">
              <a:prstClr val="black">
                <a:alpha val="50000"/>
              </a:prstClr>
            </a:innerShdw>
          </a:effectLst>
        </p:spPr>
      </p:pic>
      <p:sp>
        <p:nvSpPr>
          <p:cNvPr id="67" name="Rectangle 66"/>
          <p:cNvSpPr/>
          <p:nvPr/>
        </p:nvSpPr>
        <p:spPr>
          <a:xfrm>
            <a:off x="439787" y="5850532"/>
            <a:ext cx="2694704" cy="338554"/>
          </a:xfrm>
          <a:prstGeom prst="rect">
            <a:avLst/>
          </a:prstGeom>
        </p:spPr>
        <p:txBody>
          <a:bodyPr wrap="square">
            <a:spAutoFit/>
          </a:bodyPr>
          <a:lstStyle/>
          <a:p>
            <a:endParaRPr lang="en-US" sz="800">
              <a:latin typeface="Arial" panose="020B0604020202020204" pitchFamily="34" charset="0"/>
              <a:cs typeface="Arial" panose="020B0604020202020204" pitchFamily="34" charset="0"/>
            </a:endParaRPr>
          </a:p>
          <a:p>
            <a:r>
              <a:rPr lang="en-US" sz="800">
                <a:latin typeface="Arial" panose="020B0604020202020204" pitchFamily="34" charset="0"/>
                <a:cs typeface="Arial" panose="020B0604020202020204" pitchFamily="34" charset="0"/>
              </a:rPr>
              <a:t>***</a:t>
            </a:r>
            <a:r>
              <a:rPr lang="en-US" sz="800" i="1">
                <a:latin typeface="Arial" panose="020B0604020202020204" pitchFamily="34" charset="0"/>
                <a:cs typeface="Arial" panose="020B0604020202020204" pitchFamily="34" charset="0"/>
              </a:rPr>
              <a:t>TBIA stands for Trial Balance Input Adjustment</a:t>
            </a:r>
            <a:endParaRPr lang="en-US" sz="800">
              <a:latin typeface="Arial" panose="020B0604020202020204" pitchFamily="34" charset="0"/>
              <a:cs typeface="Arial" panose="020B0604020202020204" pitchFamily="34" charset="0"/>
            </a:endParaRPr>
          </a:p>
        </p:txBody>
      </p:sp>
      <p:sp>
        <p:nvSpPr>
          <p:cNvPr id="68" name="Rectangle 67"/>
          <p:cNvSpPr/>
          <p:nvPr/>
        </p:nvSpPr>
        <p:spPr>
          <a:xfrm>
            <a:off x="7513800" y="2166091"/>
            <a:ext cx="4172204" cy="4062651"/>
          </a:xfrm>
          <a:prstGeom prst="rect">
            <a:avLst/>
          </a:prstGeom>
        </p:spPr>
        <p:txBody>
          <a:bodyPr wrap="square">
            <a:spAutoFit/>
          </a:bodyPr>
          <a:lstStyle/>
          <a:p>
            <a:pPr marL="285750" indent="-285750">
              <a:buFont typeface="Wingdings" panose="05000000000000000000" pitchFamily="2" charset="2"/>
              <a:buChar char="§"/>
            </a:pPr>
            <a:r>
              <a:rPr lang="en-US" sz="1400" b="1">
                <a:latin typeface="Arial" panose="020B0604020202020204" pitchFamily="34" charset="0"/>
                <a:cs typeface="Arial" panose="020B0604020202020204" pitchFamily="34" charset="0"/>
              </a:rPr>
              <a:t>Accounting Feeder System </a:t>
            </a:r>
            <a:r>
              <a:rPr lang="en-US" sz="1400">
                <a:latin typeface="Arial" panose="020B0604020202020204" pitchFamily="34" charset="0"/>
                <a:cs typeface="Arial" panose="020B0604020202020204" pitchFamily="34" charset="0"/>
              </a:rPr>
              <a:t>(e.g., entitlement, disbursing, and other types of financial and non-financial systems) and </a:t>
            </a:r>
            <a:r>
              <a:rPr lang="en-US" sz="1400" b="1">
                <a:latin typeface="Arial" panose="020B0604020202020204" pitchFamily="34" charset="0"/>
                <a:cs typeface="Arial" panose="020B0604020202020204" pitchFamily="34" charset="0"/>
              </a:rPr>
              <a:t>Defense Cash Accountability System</a:t>
            </a:r>
            <a:r>
              <a:rPr lang="en-US" sz="1400">
                <a:latin typeface="Arial" panose="020B0604020202020204" pitchFamily="34" charset="0"/>
                <a:cs typeface="Arial" panose="020B0604020202020204" pitchFamily="34" charset="0"/>
              </a:rPr>
              <a:t> (DCAS) data is reconciled to </a:t>
            </a:r>
            <a:r>
              <a:rPr lang="en-US" sz="1400" b="1">
                <a:latin typeface="Arial" panose="020B0604020202020204" pitchFamily="34" charset="0"/>
                <a:cs typeface="Arial" panose="020B0604020202020204" pitchFamily="34" charset="0"/>
              </a:rPr>
              <a:t>General Ledger </a:t>
            </a:r>
            <a:r>
              <a:rPr lang="en-US" sz="1400">
                <a:latin typeface="Arial" panose="020B0604020202020204" pitchFamily="34" charset="0"/>
                <a:cs typeface="Arial" panose="020B0604020202020204" pitchFamily="34" charset="0"/>
              </a:rPr>
              <a:t>details.</a:t>
            </a:r>
          </a:p>
          <a:p>
            <a:endParaRPr lang="en-US" sz="140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b="1">
                <a:latin typeface="Arial" panose="020B0604020202020204" pitchFamily="34" charset="0"/>
                <a:cs typeface="Arial" panose="020B0604020202020204" pitchFamily="34" charset="0"/>
              </a:rPr>
              <a:t>General Ledger </a:t>
            </a:r>
            <a:r>
              <a:rPr lang="en-US" sz="1400">
                <a:latin typeface="Arial" panose="020B0604020202020204" pitchFamily="34" charset="0"/>
                <a:cs typeface="Arial" panose="020B0604020202020204" pitchFamily="34" charset="0"/>
              </a:rPr>
              <a:t>details are reconciled to the raw </a:t>
            </a:r>
            <a:r>
              <a:rPr lang="en-US" sz="1400" b="1">
                <a:latin typeface="Arial" panose="020B0604020202020204" pitchFamily="34" charset="0"/>
                <a:cs typeface="Arial" panose="020B0604020202020204" pitchFamily="34" charset="0"/>
              </a:rPr>
              <a:t>Unadjusted Trial Balances </a:t>
            </a:r>
            <a:r>
              <a:rPr lang="en-US" sz="1400">
                <a:latin typeface="Arial" panose="020B0604020202020204" pitchFamily="34" charset="0"/>
                <a:cs typeface="Arial" panose="020B0604020202020204" pitchFamily="34" charset="0"/>
              </a:rPr>
              <a:t>the General Ledger system owners submit to the Defense Departmental Reporting System’s Budgetary Module (DDRS-B).</a:t>
            </a:r>
          </a:p>
          <a:p>
            <a:pPr lvl="1"/>
            <a:r>
              <a:rPr lang="en-US" sz="1200" i="1" u="sng">
                <a:latin typeface="Arial" panose="020B0604020202020204" pitchFamily="34" charset="0"/>
                <a:cs typeface="Arial" panose="020B0604020202020204" pitchFamily="34" charset="0"/>
              </a:rPr>
              <a:t>Note</a:t>
            </a:r>
            <a:r>
              <a:rPr lang="en-US" sz="1200" i="1">
                <a:latin typeface="Arial" panose="020B0604020202020204" pitchFamily="34" charset="0"/>
                <a:cs typeface="Arial" panose="020B0604020202020204" pitchFamily="34" charset="0"/>
              </a:rPr>
              <a:t>: Advana produces these reconciliations monthly for Navy to support one of their recurring PBC commitments.</a:t>
            </a:r>
          </a:p>
          <a:p>
            <a:pPr marL="285750" indent="-285750">
              <a:buFont typeface="Wingdings" panose="05000000000000000000" pitchFamily="2" charset="2"/>
              <a:buChar char="§"/>
            </a:pPr>
            <a:endParaRPr lang="en-US" sz="120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400">
                <a:latin typeface="Arial" panose="020B0604020202020204" pitchFamily="34" charset="0"/>
                <a:cs typeface="Arial" panose="020B0604020202020204" pitchFamily="34" charset="0"/>
              </a:rPr>
              <a:t>DDRS-B processed </a:t>
            </a:r>
            <a:r>
              <a:rPr lang="en-US" sz="1400" b="1">
                <a:latin typeface="Arial" panose="020B0604020202020204" pitchFamily="34" charset="0"/>
                <a:cs typeface="Arial" panose="020B0604020202020204" pitchFamily="34" charset="0"/>
              </a:rPr>
              <a:t>Unadjusted Trial Balances </a:t>
            </a:r>
            <a:r>
              <a:rPr lang="en-US" sz="1400">
                <a:latin typeface="Arial" panose="020B0604020202020204" pitchFamily="34" charset="0"/>
                <a:cs typeface="Arial" panose="020B0604020202020204" pitchFamily="34" charset="0"/>
              </a:rPr>
              <a:t>are reconciled to </a:t>
            </a:r>
            <a:r>
              <a:rPr lang="en-US" sz="1400" b="1">
                <a:latin typeface="Arial" panose="020B0604020202020204" pitchFamily="34" charset="0"/>
                <a:cs typeface="Arial" panose="020B0604020202020204" pitchFamily="34" charset="0"/>
              </a:rPr>
              <a:t>Adjusted Trial Balances</a:t>
            </a:r>
            <a:r>
              <a:rPr lang="en-US" sz="1400">
                <a:latin typeface="Arial" panose="020B0604020202020204" pitchFamily="34" charset="0"/>
                <a:cs typeface="Arial" panose="020B0604020202020204" pitchFamily="34" charset="0"/>
              </a:rPr>
              <a:t> sourced from the DDRS Audited Financial Statements Module (DDRS-AFS).</a:t>
            </a:r>
          </a:p>
        </p:txBody>
      </p:sp>
      <p:sp>
        <p:nvSpPr>
          <p:cNvPr id="69" name="Rectangle 68"/>
          <p:cNvSpPr/>
          <p:nvPr/>
        </p:nvSpPr>
        <p:spPr>
          <a:xfrm>
            <a:off x="5716429" y="5026631"/>
            <a:ext cx="228600" cy="228600"/>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1</a:t>
            </a:r>
          </a:p>
        </p:txBody>
      </p:sp>
      <p:sp>
        <p:nvSpPr>
          <p:cNvPr id="70" name="Rectangle 69"/>
          <p:cNvSpPr/>
          <p:nvPr/>
        </p:nvSpPr>
        <p:spPr>
          <a:xfrm>
            <a:off x="952699" y="3320734"/>
            <a:ext cx="228600" cy="228600"/>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3</a:t>
            </a:r>
          </a:p>
        </p:txBody>
      </p:sp>
      <p:sp>
        <p:nvSpPr>
          <p:cNvPr id="71" name="Rectangle 70"/>
          <p:cNvSpPr/>
          <p:nvPr/>
        </p:nvSpPr>
        <p:spPr>
          <a:xfrm>
            <a:off x="1037503" y="3972072"/>
            <a:ext cx="228600" cy="228600"/>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2</a:t>
            </a:r>
          </a:p>
        </p:txBody>
      </p:sp>
      <p:sp>
        <p:nvSpPr>
          <p:cNvPr id="72" name="Rectangle 71"/>
          <p:cNvSpPr/>
          <p:nvPr/>
        </p:nvSpPr>
        <p:spPr>
          <a:xfrm>
            <a:off x="7563827" y="2203130"/>
            <a:ext cx="228600" cy="228600"/>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1</a:t>
            </a:r>
          </a:p>
        </p:txBody>
      </p:sp>
      <p:sp>
        <p:nvSpPr>
          <p:cNvPr id="73" name="Rectangle 72"/>
          <p:cNvSpPr/>
          <p:nvPr/>
        </p:nvSpPr>
        <p:spPr>
          <a:xfrm>
            <a:off x="7563827" y="3486822"/>
            <a:ext cx="228600" cy="228600"/>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2</a:t>
            </a:r>
          </a:p>
        </p:txBody>
      </p:sp>
      <p:sp>
        <p:nvSpPr>
          <p:cNvPr id="74" name="Rectangle 73"/>
          <p:cNvSpPr/>
          <p:nvPr/>
        </p:nvSpPr>
        <p:spPr>
          <a:xfrm>
            <a:off x="7563827" y="5297214"/>
            <a:ext cx="228600" cy="228600"/>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3</a:t>
            </a:r>
          </a:p>
        </p:txBody>
      </p:sp>
      <p:sp>
        <p:nvSpPr>
          <p:cNvPr id="75" name="Rectangle 74"/>
          <p:cNvSpPr/>
          <p:nvPr/>
        </p:nvSpPr>
        <p:spPr>
          <a:xfrm>
            <a:off x="439991" y="954398"/>
            <a:ext cx="11348886" cy="1138773"/>
          </a:xfrm>
          <a:prstGeom prst="rect">
            <a:avLst/>
          </a:prstGeom>
        </p:spPr>
        <p:txBody>
          <a:bodyPr wrap="square">
            <a:spAutoFit/>
          </a:bodyPr>
          <a:lstStyle/>
          <a:p>
            <a:r>
              <a:rPr lang="en-US" sz="1700">
                <a:latin typeface="Arial" panose="020B0604020202020204" pitchFamily="34" charset="0"/>
                <a:cs typeface="Arial" panose="020B0604020202020204" pitchFamily="34" charset="0"/>
              </a:rPr>
              <a:t>In March 2021, OUSD(C) EDBP and SAF-FM initiated the build of an Air Force </a:t>
            </a:r>
            <a:r>
              <a:rPr lang="en-US" sz="1700" err="1">
                <a:latin typeface="Arial" panose="020B0604020202020204" pitchFamily="34" charset="0"/>
                <a:cs typeface="Arial" panose="020B0604020202020204" pitchFamily="34" charset="0"/>
              </a:rPr>
              <a:t>UoT</a:t>
            </a:r>
            <a:r>
              <a:rPr lang="en-US" sz="1700">
                <a:latin typeface="Arial" panose="020B0604020202020204" pitchFamily="34" charset="0"/>
                <a:cs typeface="Arial" panose="020B0604020202020204" pitchFamily="34" charset="0"/>
              </a:rPr>
              <a:t> on Advana. The project team is currently focused on acquiring and reconciling Air Force’s general ledger details. The </a:t>
            </a:r>
            <a:r>
              <a:rPr lang="en-US" sz="1700" err="1">
                <a:latin typeface="Arial" panose="020B0604020202020204" pitchFamily="34" charset="0"/>
                <a:cs typeface="Arial" panose="020B0604020202020204" pitchFamily="34" charset="0"/>
              </a:rPr>
              <a:t>UoT</a:t>
            </a:r>
            <a:r>
              <a:rPr lang="en-US" sz="1700">
                <a:latin typeface="Arial" panose="020B0604020202020204" pitchFamily="34" charset="0"/>
                <a:cs typeface="Arial" panose="020B0604020202020204" pitchFamily="34" charset="0"/>
              </a:rPr>
              <a:t> roadmap also includes milestones for acquiring and reconciling Air Force’s accounting feeder data and trial balances, among other tasks. Specifics regarding the scope of these reconciliations are detailed below. </a:t>
            </a:r>
          </a:p>
        </p:txBody>
      </p:sp>
    </p:spTree>
    <p:extLst>
      <p:ext uri="{BB962C8B-B14F-4D97-AF65-F5344CB8AC3E}">
        <p14:creationId xmlns:p14="http://schemas.microsoft.com/office/powerpoint/2010/main" val="186999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83230"/>
            <a:ext cx="12192000" cy="1306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00377" y="2933936"/>
            <a:ext cx="7625750"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7</a:t>
            </a:fld>
            <a:endParaRPr lang="en-US"/>
          </a:p>
        </p:txBody>
      </p:sp>
      <p:sp>
        <p:nvSpPr>
          <p:cNvPr id="5" name="Rectangle 4"/>
          <p:cNvSpPr/>
          <p:nvPr/>
        </p:nvSpPr>
        <p:spPr>
          <a:xfrm>
            <a:off x="0" y="2933401"/>
            <a:ext cx="12192000"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ahoma" panose="020B0604030504040204" pitchFamily="34" charset="0"/>
                <a:ea typeface="Tahoma" panose="020B0604030504040204" pitchFamily="34" charset="0"/>
                <a:cs typeface="Tahoma" panose="020B0604030504040204" pitchFamily="34" charset="0"/>
              </a:rPr>
              <a:t>Dormant Account Review - Quarterly</a:t>
            </a:r>
          </a:p>
        </p:txBody>
      </p:sp>
    </p:spTree>
    <p:extLst>
      <p:ext uri="{BB962C8B-B14F-4D97-AF65-F5344CB8AC3E}">
        <p14:creationId xmlns:p14="http://schemas.microsoft.com/office/powerpoint/2010/main" val="349738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16128" y="4258792"/>
          <a:ext cx="6533957" cy="1451583"/>
        </p:xfrm>
        <a:graphic>
          <a:graphicData uri="http://schemas.openxmlformats.org/drawingml/2006/table">
            <a:tbl>
              <a:tblPr bandRow="1">
                <a:tableStyleId>{9D7B26C5-4107-4FEC-AEDC-1716B250A1EF}</a:tableStyleId>
              </a:tblPr>
              <a:tblGrid>
                <a:gridCol w="1515358">
                  <a:extLst>
                    <a:ext uri="{9D8B030D-6E8A-4147-A177-3AD203B41FA5}">
                      <a16:colId xmlns:a16="http://schemas.microsoft.com/office/drawing/2014/main" val="602826977"/>
                    </a:ext>
                  </a:extLst>
                </a:gridCol>
                <a:gridCol w="1286933">
                  <a:extLst>
                    <a:ext uri="{9D8B030D-6E8A-4147-A177-3AD203B41FA5}">
                      <a16:colId xmlns:a16="http://schemas.microsoft.com/office/drawing/2014/main" val="2166906224"/>
                    </a:ext>
                  </a:extLst>
                </a:gridCol>
                <a:gridCol w="1256709">
                  <a:extLst>
                    <a:ext uri="{9D8B030D-6E8A-4147-A177-3AD203B41FA5}">
                      <a16:colId xmlns:a16="http://schemas.microsoft.com/office/drawing/2014/main" val="3729023223"/>
                    </a:ext>
                  </a:extLst>
                </a:gridCol>
                <a:gridCol w="1255757">
                  <a:extLst>
                    <a:ext uri="{9D8B030D-6E8A-4147-A177-3AD203B41FA5}">
                      <a16:colId xmlns:a16="http://schemas.microsoft.com/office/drawing/2014/main" val="2690303537"/>
                    </a:ext>
                  </a:extLst>
                </a:gridCol>
                <a:gridCol w="1219200">
                  <a:extLst>
                    <a:ext uri="{9D8B030D-6E8A-4147-A177-3AD203B41FA5}">
                      <a16:colId xmlns:a16="http://schemas.microsoft.com/office/drawing/2014/main" val="2922606762"/>
                    </a:ext>
                  </a:extLst>
                </a:gridCol>
              </a:tblGrid>
              <a:tr h="293343">
                <a:tc>
                  <a:txBody>
                    <a:bodyPr/>
                    <a:lstStyle/>
                    <a:p>
                      <a:pPr algn="l" fontAlgn="ctr"/>
                      <a:r>
                        <a:rPr lang="en-US" sz="1050" b="1" u="none" strike="noStrike">
                          <a:effectLst/>
                        </a:rPr>
                        <a:t>Entities</a:t>
                      </a:r>
                      <a:endParaRPr lang="en-US" sz="1050" b="1" i="0" u="none" strike="noStrike">
                        <a:solidFill>
                          <a:srgbClr val="000000"/>
                        </a:solidFill>
                        <a:effectLst/>
                        <a:latin typeface="Arial" panose="020B0604020202020204" pitchFamily="34" charset="0"/>
                      </a:endParaRPr>
                    </a:p>
                  </a:txBody>
                  <a:tcPr marL="7620" marR="7620" marT="7620" marB="0" anchor="ctr"/>
                </a:tc>
                <a:tc>
                  <a:txBody>
                    <a:bodyPr/>
                    <a:lstStyle/>
                    <a:p>
                      <a:pPr algn="l" fontAlgn="ctr"/>
                      <a:r>
                        <a:rPr lang="en-US" sz="1100" u="none" strike="noStrike">
                          <a:effectLst/>
                          <a:latin typeface="+mn-lt"/>
                        </a:rPr>
                        <a:t> 27 Total Agencies </a:t>
                      </a:r>
                      <a:endParaRPr lang="en-US" sz="1100" b="0" i="0" u="none" strike="noStrike">
                        <a:solidFill>
                          <a:srgbClr val="000000"/>
                        </a:solidFill>
                        <a:effectLst/>
                        <a:latin typeface="+mn-lt"/>
                      </a:endParaRPr>
                    </a:p>
                  </a:txBody>
                  <a:tcPr marL="7620" marR="7620" marT="7620" marB="0" anchor="ctr"/>
                </a:tc>
                <a:tc>
                  <a:txBody>
                    <a:bodyPr/>
                    <a:lstStyle/>
                    <a:p>
                      <a:pPr algn="l" fontAlgn="ctr"/>
                      <a:r>
                        <a:rPr lang="en-US" sz="1100" u="none" strike="noStrike">
                          <a:effectLst/>
                          <a:latin typeface="+mn-lt"/>
                        </a:rPr>
                        <a:t> 28 Total Agencies</a:t>
                      </a:r>
                      <a:endParaRPr lang="en-US" sz="1100" b="0" i="0" u="none" strike="noStrike">
                        <a:solidFill>
                          <a:srgbClr val="000000"/>
                        </a:solidFill>
                        <a:effectLst/>
                        <a:latin typeface="+mn-lt"/>
                      </a:endParaRPr>
                    </a:p>
                  </a:txBody>
                  <a:tcPr marL="7620" marR="7620" marT="7620" marB="0" anchor="ctr"/>
                </a:tc>
                <a:tc>
                  <a:txBody>
                    <a:bodyPr/>
                    <a:lstStyle/>
                    <a:p>
                      <a:pPr algn="l" fontAlgn="ctr"/>
                      <a:r>
                        <a:rPr lang="en-US" sz="1100" u="none" strike="noStrike">
                          <a:effectLst/>
                          <a:latin typeface="+mn-lt"/>
                        </a:rPr>
                        <a:t> 28 Total Agencies</a:t>
                      </a:r>
                      <a:endParaRPr lang="en-US" sz="1100" b="0" i="0" u="none" strike="noStrike">
                        <a:solidFill>
                          <a:srgbClr val="000000"/>
                        </a:solidFill>
                        <a:effectLst/>
                        <a:latin typeface="+mn-lt"/>
                      </a:endParaRPr>
                    </a:p>
                  </a:txBody>
                  <a:tcPr marL="7620" marR="7620" marT="7620" marB="0" anchor="ctr"/>
                </a:tc>
                <a:tc>
                  <a:txBody>
                    <a:bodyPr/>
                    <a:lstStyle/>
                    <a:p>
                      <a:pPr algn="l" fontAlgn="ctr"/>
                      <a:r>
                        <a:rPr lang="en-US" sz="1100" u="none" strike="noStrike">
                          <a:effectLst/>
                          <a:latin typeface="+mn-lt"/>
                        </a:rPr>
                        <a:t> 28 Total Agencies</a:t>
                      </a:r>
                      <a:endParaRPr lang="en-US" sz="11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721811455"/>
                  </a:ext>
                </a:extLst>
              </a:tr>
              <a:tr h="167573">
                <a:tc>
                  <a:txBody>
                    <a:bodyPr/>
                    <a:lstStyle/>
                    <a:p>
                      <a:pPr algn="l" fontAlgn="ctr"/>
                      <a:r>
                        <a:rPr lang="en-US" sz="1050" b="1" u="none" strike="noStrike">
                          <a:effectLst/>
                        </a:rPr>
                        <a:t>Users</a:t>
                      </a:r>
                      <a:endParaRPr lang="en-US" sz="105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b="0" i="0" u="none" strike="noStrike">
                          <a:solidFill>
                            <a:srgbClr val="000000"/>
                          </a:solidFill>
                          <a:effectLst/>
                          <a:latin typeface="+mn-lt"/>
                        </a:rPr>
                        <a:t>10,000+</a:t>
                      </a:r>
                    </a:p>
                  </a:txBody>
                  <a:tcPr marL="7620" marR="7620" marT="7620" marB="0" anchor="ctr"/>
                </a:tc>
                <a:tc>
                  <a:txBody>
                    <a:bodyPr/>
                    <a:lstStyle/>
                    <a:p>
                      <a:pPr algn="ctr" fontAlgn="ctr"/>
                      <a:r>
                        <a:rPr lang="en-US" sz="1100" b="0" i="0" u="none" strike="noStrike">
                          <a:solidFill>
                            <a:srgbClr val="000000"/>
                          </a:solidFill>
                          <a:effectLst/>
                          <a:latin typeface="+mn-lt"/>
                        </a:rPr>
                        <a:t>13,000+</a:t>
                      </a:r>
                    </a:p>
                  </a:txBody>
                  <a:tcPr marL="7620" marR="7620" marT="7620" marB="0" anchor="ctr"/>
                </a:tc>
                <a:tc>
                  <a:txBody>
                    <a:bodyPr/>
                    <a:lstStyle/>
                    <a:p>
                      <a:pPr algn="ctr" fontAlgn="ctr"/>
                      <a:r>
                        <a:rPr lang="en-US" sz="1100" b="0" i="0" u="none" strike="noStrike">
                          <a:solidFill>
                            <a:srgbClr val="000000"/>
                          </a:solidFill>
                          <a:effectLst/>
                          <a:latin typeface="+mn-lt"/>
                        </a:rPr>
                        <a:t>14,000+</a:t>
                      </a:r>
                    </a:p>
                  </a:txBody>
                  <a:tcPr marL="7620" marR="7620" marT="7620" marB="0" anchor="ctr"/>
                </a:tc>
                <a:tc>
                  <a:txBody>
                    <a:bodyPr/>
                    <a:lstStyle/>
                    <a:p>
                      <a:pPr algn="ctr" fontAlgn="ctr"/>
                      <a:r>
                        <a:rPr lang="en-US" sz="1100" b="0" i="0" u="none" strike="noStrike">
                          <a:solidFill>
                            <a:srgbClr val="000000"/>
                          </a:solidFill>
                          <a:effectLst/>
                          <a:latin typeface="+mn-lt"/>
                        </a:rPr>
                        <a:t>17,000+</a:t>
                      </a:r>
                    </a:p>
                  </a:txBody>
                  <a:tcPr marL="7620" marR="7620" marT="7620" marB="0" anchor="ctr"/>
                </a:tc>
                <a:extLst>
                  <a:ext uri="{0D108BD9-81ED-4DB2-BD59-A6C34878D82A}">
                    <a16:rowId xmlns:a16="http://schemas.microsoft.com/office/drawing/2014/main" val="3064416793"/>
                  </a:ext>
                </a:extLst>
              </a:tr>
              <a:tr h="313288">
                <a:tc>
                  <a:txBody>
                    <a:bodyPr/>
                    <a:lstStyle/>
                    <a:p>
                      <a:pPr algn="l" fontAlgn="ctr"/>
                      <a:r>
                        <a:rPr lang="en-US" sz="1050" b="1" u="none" strike="noStrike">
                          <a:effectLst/>
                        </a:rPr>
                        <a:t>Count of Funding Documents Reviewed</a:t>
                      </a:r>
                      <a:endParaRPr lang="en-US" sz="105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b="0" i="0" u="none" strike="noStrike">
                          <a:solidFill>
                            <a:srgbClr val="000000"/>
                          </a:solidFill>
                          <a:effectLst/>
                          <a:latin typeface="+mn-lt"/>
                        </a:rPr>
                        <a:t>156,110</a:t>
                      </a:r>
                    </a:p>
                  </a:txBody>
                  <a:tcPr marL="7620" marR="7620" marT="7620" marB="0" anchor="ctr"/>
                </a:tc>
                <a:tc>
                  <a:txBody>
                    <a:bodyPr/>
                    <a:lstStyle/>
                    <a:p>
                      <a:pPr algn="ctr" fontAlgn="ctr"/>
                      <a:r>
                        <a:rPr lang="en-US" sz="1100" b="0" i="0" u="none" strike="noStrike">
                          <a:solidFill>
                            <a:srgbClr val="000000"/>
                          </a:solidFill>
                          <a:effectLst/>
                          <a:latin typeface="+mn-lt"/>
                        </a:rPr>
                        <a:t>192,215</a:t>
                      </a:r>
                    </a:p>
                  </a:txBody>
                  <a:tcPr marL="7620" marR="7620" marT="7620" marB="0" anchor="ctr"/>
                </a:tc>
                <a:tc>
                  <a:txBody>
                    <a:bodyPr/>
                    <a:lstStyle/>
                    <a:p>
                      <a:pPr algn="ctr" fontAlgn="ctr"/>
                      <a:r>
                        <a:rPr lang="en-US" sz="1100" b="0" i="0" u="none" strike="noStrike">
                          <a:solidFill>
                            <a:srgbClr val="000000"/>
                          </a:solidFill>
                          <a:effectLst/>
                          <a:latin typeface="+mn-lt"/>
                        </a:rPr>
                        <a:t>417,851</a:t>
                      </a:r>
                    </a:p>
                  </a:txBody>
                  <a:tcPr marL="7620" marR="7620" marT="7620" marB="0" anchor="ctr"/>
                </a:tc>
                <a:tc>
                  <a:txBody>
                    <a:bodyPr/>
                    <a:lstStyle/>
                    <a:p>
                      <a:pPr algn="ctr" fontAlgn="ctr"/>
                      <a:r>
                        <a:rPr lang="en-US" sz="1100" u="none" strike="noStrike">
                          <a:effectLst/>
                          <a:latin typeface="+mn-lt"/>
                        </a:rPr>
                        <a:t>276,508</a:t>
                      </a:r>
                      <a:endParaRPr lang="en-US" sz="11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2149725954"/>
                  </a:ext>
                </a:extLst>
              </a:tr>
              <a:tr h="313288">
                <a:tc>
                  <a:txBody>
                    <a:bodyPr/>
                    <a:lstStyle/>
                    <a:p>
                      <a:pPr algn="l" fontAlgn="ctr"/>
                      <a:r>
                        <a:rPr lang="en-US" sz="1050" b="1" u="none" strike="noStrike">
                          <a:effectLst/>
                        </a:rPr>
                        <a:t>Absolute Value of Funding Documents Reviewed</a:t>
                      </a:r>
                      <a:endParaRPr lang="en-US" sz="105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latin typeface="+mn-lt"/>
                        </a:rPr>
                        <a:t>$6.8B</a:t>
                      </a:r>
                      <a:endParaRPr lang="en-US" sz="1100" b="0" i="0" u="none" strike="noStrike">
                        <a:solidFill>
                          <a:srgbClr val="000000"/>
                        </a:solidFill>
                        <a:effectLst/>
                        <a:latin typeface="+mn-lt"/>
                      </a:endParaRPr>
                    </a:p>
                  </a:txBody>
                  <a:tcPr marL="7620" marR="7620" marT="7620" marB="0" anchor="ctr"/>
                </a:tc>
                <a:tc>
                  <a:txBody>
                    <a:bodyPr/>
                    <a:lstStyle/>
                    <a:p>
                      <a:pPr algn="ctr" fontAlgn="ctr"/>
                      <a:r>
                        <a:rPr lang="en-US" sz="1100" u="none" strike="noStrike">
                          <a:effectLst/>
                          <a:latin typeface="+mn-lt"/>
                        </a:rPr>
                        <a:t>$7.5B</a:t>
                      </a:r>
                      <a:endParaRPr lang="en-US" sz="1100" b="0" i="0" u="none" strike="noStrike">
                        <a:solidFill>
                          <a:srgbClr val="000000"/>
                        </a:solidFill>
                        <a:effectLst/>
                        <a:latin typeface="+mn-lt"/>
                      </a:endParaRPr>
                    </a:p>
                  </a:txBody>
                  <a:tcPr marL="7620" marR="7620" marT="7620" marB="0" anchor="ctr"/>
                </a:tc>
                <a:tc>
                  <a:txBody>
                    <a:bodyPr/>
                    <a:lstStyle/>
                    <a:p>
                      <a:pPr algn="ctr" fontAlgn="ctr"/>
                      <a:r>
                        <a:rPr lang="en-US" sz="1100" u="none" strike="noStrike">
                          <a:effectLst/>
                          <a:latin typeface="+mn-lt"/>
                        </a:rPr>
                        <a:t>$8.8B</a:t>
                      </a:r>
                      <a:endParaRPr lang="en-US" sz="1100" b="0" i="0" u="none" strike="noStrike">
                        <a:solidFill>
                          <a:srgbClr val="000000"/>
                        </a:solidFill>
                        <a:effectLst/>
                        <a:latin typeface="+mn-lt"/>
                      </a:endParaRPr>
                    </a:p>
                  </a:txBody>
                  <a:tcPr marL="7620" marR="7620" marT="7620" marB="0" anchor="ctr"/>
                </a:tc>
                <a:tc>
                  <a:txBody>
                    <a:bodyPr/>
                    <a:lstStyle/>
                    <a:p>
                      <a:pPr algn="ctr" fontAlgn="ctr"/>
                      <a:r>
                        <a:rPr lang="en-US" sz="1100" u="none" strike="noStrike">
                          <a:effectLst/>
                          <a:latin typeface="+mn-lt"/>
                        </a:rPr>
                        <a:t>$16B</a:t>
                      </a:r>
                      <a:endParaRPr lang="en-US" sz="11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3093257168"/>
                  </a:ext>
                </a:extLst>
              </a:tr>
              <a:tr h="313288">
                <a:tc>
                  <a:txBody>
                    <a:bodyPr/>
                    <a:lstStyle/>
                    <a:p>
                      <a:pPr algn="l" fontAlgn="ctr"/>
                      <a:r>
                        <a:rPr lang="en-US" sz="1050" b="1" u="none" strike="noStrike">
                          <a:effectLst/>
                        </a:rPr>
                        <a:t>Sum of Funding Adjusted/Cleared</a:t>
                      </a:r>
                      <a:endParaRPr lang="en-US" sz="105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100" u="none" strike="noStrike">
                          <a:effectLst/>
                          <a:latin typeface="+mn-lt"/>
                        </a:rPr>
                        <a:t>$1.09B</a:t>
                      </a:r>
                      <a:endParaRPr lang="en-US" sz="1100" b="0" i="0" u="none" strike="noStrike">
                        <a:solidFill>
                          <a:srgbClr val="000000"/>
                        </a:solidFill>
                        <a:effectLst/>
                        <a:latin typeface="+mn-lt"/>
                      </a:endParaRPr>
                    </a:p>
                  </a:txBody>
                  <a:tcPr marL="7620" marR="7620" marT="7620" marB="0" anchor="ctr"/>
                </a:tc>
                <a:tc>
                  <a:txBody>
                    <a:bodyPr/>
                    <a:lstStyle/>
                    <a:p>
                      <a:pPr algn="ctr" fontAlgn="ctr"/>
                      <a:r>
                        <a:rPr lang="en-US" sz="1100" u="none" strike="noStrike">
                          <a:effectLst/>
                          <a:latin typeface="+mn-lt"/>
                        </a:rPr>
                        <a:t>$1.33B</a:t>
                      </a:r>
                      <a:endParaRPr lang="en-US" sz="1100" b="0" i="0" u="none" strike="noStrike">
                        <a:solidFill>
                          <a:srgbClr val="000000"/>
                        </a:solidFill>
                        <a:effectLst/>
                        <a:latin typeface="+mn-lt"/>
                      </a:endParaRPr>
                    </a:p>
                  </a:txBody>
                  <a:tcPr marL="7620" marR="7620" marT="7620" marB="0" anchor="ctr"/>
                </a:tc>
                <a:tc>
                  <a:txBody>
                    <a:bodyPr/>
                    <a:lstStyle/>
                    <a:p>
                      <a:pPr algn="ctr" fontAlgn="ctr"/>
                      <a:r>
                        <a:rPr lang="en-US" sz="1100" u="none" strike="noStrike">
                          <a:effectLst/>
                          <a:latin typeface="+mn-lt"/>
                        </a:rPr>
                        <a:t>$2.04B</a:t>
                      </a:r>
                      <a:endParaRPr lang="en-US" sz="1100" b="0" i="0" u="none" strike="noStrike">
                        <a:solidFill>
                          <a:srgbClr val="000000"/>
                        </a:solidFill>
                        <a:effectLst/>
                        <a:latin typeface="+mn-lt"/>
                      </a:endParaRPr>
                    </a:p>
                  </a:txBody>
                  <a:tcPr marL="7620" marR="7620" marT="7620" marB="0" anchor="ctr"/>
                </a:tc>
                <a:tc>
                  <a:txBody>
                    <a:bodyPr/>
                    <a:lstStyle/>
                    <a:p>
                      <a:pPr algn="ctr" fontAlgn="ctr"/>
                      <a:r>
                        <a:rPr lang="en-US" sz="1100" u="none" strike="noStrike">
                          <a:effectLst/>
                          <a:latin typeface="+mn-lt"/>
                        </a:rPr>
                        <a:t>$1.85B</a:t>
                      </a:r>
                      <a:endParaRPr lang="en-US" sz="1100" b="0" i="0" u="none" strike="noStrike">
                        <a:solidFill>
                          <a:srgbClr val="000000"/>
                        </a:solidFill>
                        <a:effectLst/>
                        <a:latin typeface="+mn-lt"/>
                      </a:endParaRPr>
                    </a:p>
                  </a:txBody>
                  <a:tcPr marL="7620" marR="7620" marT="7620" marB="0" anchor="ctr"/>
                </a:tc>
                <a:extLst>
                  <a:ext uri="{0D108BD9-81ED-4DB2-BD59-A6C34878D82A}">
                    <a16:rowId xmlns:a16="http://schemas.microsoft.com/office/drawing/2014/main" val="4125891268"/>
                  </a:ext>
                </a:extLst>
              </a:tr>
            </a:tbl>
          </a:graphicData>
        </a:graphic>
      </p:graphicFrame>
      <p:sp>
        <p:nvSpPr>
          <p:cNvPr id="4" name="Footer Placeholder 3"/>
          <p:cNvSpPr>
            <a:spLocks noGrp="1"/>
          </p:cNvSpPr>
          <p:nvPr>
            <p:ph type="ftr" sz="quarter" idx="3"/>
          </p:nvPr>
        </p:nvSpPr>
        <p:spPr/>
        <p:txBody>
          <a:bodyPr/>
          <a:lstStyle/>
          <a:p>
            <a:r>
              <a:rPr lang="en-US"/>
              <a:t>Advana</a:t>
            </a:r>
          </a:p>
        </p:txBody>
      </p:sp>
      <p:sp>
        <p:nvSpPr>
          <p:cNvPr id="5" name="Slide Number Placeholder 4"/>
          <p:cNvSpPr>
            <a:spLocks noGrp="1"/>
          </p:cNvSpPr>
          <p:nvPr>
            <p:ph type="sldNum" sz="quarter" idx="4"/>
          </p:nvPr>
        </p:nvSpPr>
        <p:spPr/>
        <p:txBody>
          <a:bodyPr/>
          <a:lstStyle/>
          <a:p>
            <a:fld id="{783CC333-7960-FC4B-9BCF-EA39563E2C59}" type="slidenum">
              <a:rPr lang="en-US" smtClean="0"/>
              <a:pPr/>
              <a:t>8</a:t>
            </a:fld>
            <a:endParaRPr lang="en-US"/>
          </a:p>
        </p:txBody>
      </p:sp>
      <p:sp>
        <p:nvSpPr>
          <p:cNvPr id="12" name="TextBox 11"/>
          <p:cNvSpPr txBox="1"/>
          <p:nvPr/>
        </p:nvSpPr>
        <p:spPr>
          <a:xfrm>
            <a:off x="6202393" y="889681"/>
            <a:ext cx="5901554" cy="692497"/>
          </a:xfrm>
          <a:prstGeom prst="rect">
            <a:avLst/>
          </a:prstGeom>
          <a:noFill/>
        </p:spPr>
        <p:txBody>
          <a:bodyPr wrap="square" rtlCol="0">
            <a:spAutoFit/>
          </a:bodyPr>
          <a:lstStyle/>
          <a:p>
            <a:pPr marL="285750" indent="-285750">
              <a:buFont typeface="Wingdings" panose="05000000000000000000" pitchFamily="2" charset="2"/>
              <a:buChar char="Ø"/>
            </a:pPr>
            <a:r>
              <a:rPr lang="en-US" sz="1300"/>
              <a:t>Web Application to support the FMR required Dormant Account Review – Quarterly (DAR-Q) of dormant, unliquidated Obligations (ULOs) and Unfilled Customer Orders (UFCOs)</a:t>
            </a:r>
          </a:p>
        </p:txBody>
      </p:sp>
      <p:sp>
        <p:nvSpPr>
          <p:cNvPr id="15" name="Content Placeholder 2"/>
          <p:cNvSpPr txBox="1">
            <a:spLocks/>
          </p:cNvSpPr>
          <p:nvPr/>
        </p:nvSpPr>
        <p:spPr>
          <a:xfrm>
            <a:off x="7217756" y="1580213"/>
            <a:ext cx="4335812" cy="671434"/>
          </a:xfrm>
          <a:prstGeom prst="rect">
            <a:avLst/>
          </a:prstGeom>
        </p:spPr>
        <p:txBody>
          <a:bodyPr vert="horz" lIns="0" tIns="0" rIns="0" bIns="0" rtlCol="0">
            <a:no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indent="0" algn="l" fontAlgn="auto">
              <a:spcAft>
                <a:spcPts val="600"/>
              </a:spcAft>
              <a:buNone/>
            </a:pPr>
            <a:r>
              <a:rPr lang="en-US" sz="1200" b="1" i="1" u="sng">
                <a:latin typeface="Calibri" panose="020F0502020204030204" pitchFamily="34" charset="0"/>
                <a:cs typeface="Calibri" panose="020F0502020204030204" pitchFamily="34" charset="0"/>
              </a:rPr>
              <a:t>Before DAR-Q and the Advana DAR-Q Tool</a:t>
            </a:r>
            <a:r>
              <a:rPr lang="en-US" sz="1200" b="1" i="1">
                <a:latin typeface="Calibri" panose="020F0502020204030204" pitchFamily="34" charset="0"/>
                <a:cs typeface="Calibri" panose="020F0502020204030204" pitchFamily="34" charset="0"/>
              </a:rPr>
              <a:t>:</a:t>
            </a:r>
          </a:p>
          <a:p>
            <a:pPr marL="171450" lvl="0" indent="-171450" algn="l" fontAlgn="auto">
              <a:spcBef>
                <a:spcPts val="0"/>
              </a:spcBef>
              <a:spcAft>
                <a:spcPts val="0"/>
              </a:spcAft>
              <a:buFont typeface="Arial" panose="020B0604020202020204" pitchFamily="34" charset="0"/>
              <a:buChar char="•"/>
            </a:pPr>
            <a:r>
              <a:rPr lang="en-US" sz="1200">
                <a:latin typeface="Calibri" panose="020F0502020204030204" pitchFamily="34" charset="0"/>
                <a:cs typeface="Calibri" panose="020F0502020204030204" pitchFamily="34" charset="0"/>
              </a:rPr>
              <a:t>OUSD(C) and Entities received NFRs on the Tri-Annual Review (TAR) process</a:t>
            </a:r>
          </a:p>
          <a:p>
            <a:pPr marL="171450" lvl="0" indent="-171450" algn="l" fontAlgn="auto">
              <a:spcBef>
                <a:spcPts val="0"/>
              </a:spcBef>
              <a:spcAft>
                <a:spcPts val="0"/>
              </a:spcAft>
              <a:buFont typeface="Arial" panose="020B0604020202020204" pitchFamily="34" charset="0"/>
              <a:buChar char="•"/>
            </a:pPr>
            <a:r>
              <a:rPr lang="en-US" sz="1200">
                <a:latin typeface="Calibri" panose="020F0502020204030204" pitchFamily="34" charset="0"/>
                <a:cs typeface="Calibri" panose="020F0502020204030204" pitchFamily="34" charset="0"/>
              </a:rPr>
              <a:t>Inconsistent application and nonstandard submissions of the TAR across DoD</a:t>
            </a:r>
          </a:p>
          <a:p>
            <a:pPr marL="171450" lvl="0" indent="-171450" algn="l" fontAlgn="auto">
              <a:spcBef>
                <a:spcPts val="0"/>
              </a:spcBef>
              <a:spcAft>
                <a:spcPts val="0"/>
              </a:spcAft>
              <a:buFont typeface="Arial" panose="020B0604020202020204" pitchFamily="34" charset="0"/>
              <a:buChar char="•"/>
            </a:pPr>
            <a:r>
              <a:rPr lang="en-US" sz="1200">
                <a:solidFill>
                  <a:prstClr val="black"/>
                </a:solidFill>
                <a:latin typeface="Calibri" panose="020F0502020204030204" pitchFamily="34" charset="0"/>
                <a:cs typeface="Calibri" panose="020F0502020204030204" pitchFamily="34" charset="0"/>
              </a:rPr>
              <a:t>Multiple “data calls” were required across assessable units, resulting in manual compilation of data and publication of reports</a:t>
            </a:r>
            <a:endParaRPr lang="en-US" sz="1200">
              <a:solidFill>
                <a:prstClr val="black"/>
              </a:solidFill>
            </a:endParaRPr>
          </a:p>
        </p:txBody>
      </p:sp>
      <p:sp>
        <p:nvSpPr>
          <p:cNvPr id="16" name="Content Placeholder 2"/>
          <p:cNvSpPr txBox="1">
            <a:spLocks/>
          </p:cNvSpPr>
          <p:nvPr/>
        </p:nvSpPr>
        <p:spPr>
          <a:xfrm>
            <a:off x="7217756" y="3208944"/>
            <a:ext cx="4711085" cy="2770552"/>
          </a:xfrm>
          <a:prstGeom prst="rect">
            <a:avLst/>
          </a:prstGeom>
        </p:spPr>
        <p:txBody>
          <a:bodyPr vert="horz" lIns="0" tIns="0" rIns="0" bIns="0" rtlCol="0">
            <a:noAutofit/>
          </a:bodyPr>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indent="0" algn="l" fontAlgn="auto">
              <a:spcAft>
                <a:spcPts val="600"/>
              </a:spcAft>
              <a:buFont typeface="Arial" charset="0"/>
              <a:buNone/>
            </a:pPr>
            <a:r>
              <a:rPr lang="en-US" sz="1200" b="1" i="1" u="sng">
                <a:latin typeface="Calibri" panose="020F0502020204030204" pitchFamily="34" charset="0"/>
                <a:cs typeface="Calibri" panose="020F0502020204030204" pitchFamily="34" charset="0"/>
              </a:rPr>
              <a:t>Benefits Because of </a:t>
            </a:r>
            <a:r>
              <a:rPr lang="en-US" sz="1200" b="1" i="1" u="sng" err="1">
                <a:latin typeface="Calibri" panose="020F0502020204030204" pitchFamily="34" charset="0"/>
                <a:cs typeface="Calibri" panose="020F0502020204030204" pitchFamily="34" charset="0"/>
              </a:rPr>
              <a:t>Advana</a:t>
            </a:r>
            <a:r>
              <a:rPr lang="en-US" sz="1200" b="1" i="1">
                <a:latin typeface="Calibri" panose="020F0502020204030204" pitchFamily="34" charset="0"/>
                <a:cs typeface="Calibri" panose="020F0502020204030204" pitchFamily="34" charset="0"/>
              </a:rPr>
              <a:t>:</a:t>
            </a:r>
          </a:p>
          <a:p>
            <a:pPr marL="123825" indent="-123825" algn="l" fontAlgn="auto">
              <a:spcBef>
                <a:spcPts val="0"/>
              </a:spcBef>
              <a:spcAft>
                <a:spcPts val="900"/>
              </a:spcAft>
              <a:buFont typeface="Arial" panose="020B0604020202020204" pitchFamily="34" charset="0"/>
              <a:buChar char="•"/>
            </a:pPr>
            <a:r>
              <a:rPr lang="en-US" sz="1200">
                <a:latin typeface="Calibri" panose="020F0502020204030204" pitchFamily="34" charset="0"/>
                <a:cs typeface="Calibri" panose="020F0502020204030204" pitchFamily="34" charset="0"/>
              </a:rPr>
              <a:t>Replaces and automates the DAR-Q for 24 4th Estate Agencies, Joint Staff, half of the Navy, Army, and SOCOM</a:t>
            </a:r>
          </a:p>
          <a:p>
            <a:pPr marL="123825" indent="-123825" algn="l" fontAlgn="auto">
              <a:spcBef>
                <a:spcPts val="0"/>
              </a:spcBef>
              <a:spcAft>
                <a:spcPts val="900"/>
              </a:spcAft>
              <a:buFont typeface="Arial" panose="020B0604020202020204" pitchFamily="34" charset="0"/>
              <a:buChar char="•"/>
            </a:pPr>
            <a:r>
              <a:rPr lang="en-US" sz="1200">
                <a:latin typeface="Calibri" panose="020F0502020204030204" pitchFamily="34" charset="0"/>
                <a:cs typeface="Calibri" panose="020F0502020204030204" pitchFamily="34" charset="0"/>
              </a:rPr>
              <a:t>DAR-Q populations are generated from Advana, the OUSD(C) Universe of Transactions that is provided to Auditors </a:t>
            </a:r>
          </a:p>
          <a:p>
            <a:pPr marL="123825" indent="-123825" algn="l" fontAlgn="auto">
              <a:spcBef>
                <a:spcPts val="0"/>
              </a:spcBef>
              <a:spcAft>
                <a:spcPts val="900"/>
              </a:spcAft>
              <a:buFont typeface="Arial" panose="020B0604020202020204" pitchFamily="34" charset="0"/>
              <a:buChar char="•"/>
            </a:pPr>
            <a:r>
              <a:rPr lang="en-US" sz="1200">
                <a:latin typeface="Calibri" panose="020F0502020204030204" pitchFamily="34" charset="0"/>
                <a:cs typeface="Calibri" panose="020F0502020204030204" pitchFamily="34" charset="0"/>
              </a:rPr>
              <a:t>Automated population generation and workflow eliminates inefficiencies experienced across the DoD, providing more time for Entities to conduct a valuable review and reallocate dormant funds</a:t>
            </a:r>
          </a:p>
          <a:p>
            <a:pPr marL="123825" indent="-123825" algn="l" fontAlgn="auto">
              <a:spcBef>
                <a:spcPts val="0"/>
              </a:spcBef>
              <a:spcAft>
                <a:spcPts val="900"/>
              </a:spcAft>
              <a:buFont typeface="Arial" panose="020B0604020202020204" pitchFamily="34" charset="0"/>
              <a:buChar char="•"/>
            </a:pPr>
            <a:r>
              <a:rPr lang="en-US" sz="1200">
                <a:latin typeface="Calibri" panose="020F0502020204030204" pitchFamily="34" charset="0"/>
                <a:cs typeface="Calibri" panose="020F0502020204030204" pitchFamily="34" charset="0"/>
              </a:rPr>
              <a:t>Prioritizes the review of high-value, dormant balances at risk of Expiring or Canceling, and provides a centralized repository for the management and tracking of these balances</a:t>
            </a:r>
          </a:p>
        </p:txBody>
      </p:sp>
      <p:sp>
        <p:nvSpPr>
          <p:cNvPr id="17" name="Title 2"/>
          <p:cNvSpPr txBox="1">
            <a:spLocks/>
          </p:cNvSpPr>
          <p:nvPr/>
        </p:nvSpPr>
        <p:spPr bwMode="auto">
          <a:xfrm>
            <a:off x="577602" y="5780606"/>
            <a:ext cx="11126718" cy="607316"/>
          </a:xfrm>
          <a:prstGeom prst="rect">
            <a:avLst/>
          </a:prstGeom>
          <a:solidFill>
            <a:schemeClr val="accent2">
              <a:lumMod val="50000"/>
            </a:schemeClr>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200" b="1" i="1" kern="0">
                <a:solidFill>
                  <a:schemeClr val="bg1"/>
                </a:solidFill>
              </a:rPr>
              <a:t> </a:t>
            </a:r>
            <a:r>
              <a:rPr lang="en-US" sz="1300" kern="0">
                <a:solidFill>
                  <a:schemeClr val="bg1"/>
                </a:solidFill>
                <a:latin typeface="Franklin Gothic Book" panose="020B0503020102020204" pitchFamily="34" charset="0"/>
              </a:rPr>
              <a:t>IMPACT:  The “Sum of Funding Adjusted/Cleared” shows the amount of funds that were cleared or adjusted as a direct result of DAR-Q each QTR; allowing for a total of $6.3B in the past year of dormant, high-risk funds to be adjusted and reprioritized for better uses prior to the funds expiration or cancellation.</a:t>
            </a:r>
          </a:p>
        </p:txBody>
      </p:sp>
      <p:pic>
        <p:nvPicPr>
          <p:cNvPr id="20" name="Picture 19"/>
          <p:cNvPicPr>
            <a:picLocks noChangeAspect="1"/>
          </p:cNvPicPr>
          <p:nvPr/>
        </p:nvPicPr>
        <p:blipFill rotWithShape="1">
          <a:blip r:embed="rId2"/>
          <a:srcRect t="6939"/>
          <a:stretch/>
        </p:blipFill>
        <p:spPr>
          <a:xfrm>
            <a:off x="509931" y="1071403"/>
            <a:ext cx="4642601" cy="2360487"/>
          </a:xfrm>
          <a:prstGeom prst="rect">
            <a:avLst/>
          </a:prstGeom>
          <a:ln w="76200">
            <a:solidFill>
              <a:srgbClr val="37474F"/>
            </a:solidFill>
          </a:ln>
        </p:spPr>
      </p:pic>
      <p:pic>
        <p:nvPicPr>
          <p:cNvPr id="21" name="Picture 20"/>
          <p:cNvPicPr>
            <a:picLocks noChangeAspect="1"/>
          </p:cNvPicPr>
          <p:nvPr/>
        </p:nvPicPr>
        <p:blipFill>
          <a:blip r:embed="rId3"/>
          <a:stretch>
            <a:fillRect/>
          </a:stretch>
        </p:blipFill>
        <p:spPr>
          <a:xfrm>
            <a:off x="2225941" y="1644197"/>
            <a:ext cx="4692444" cy="1982635"/>
          </a:xfrm>
          <a:prstGeom prst="rect">
            <a:avLst/>
          </a:prstGeom>
          <a:ln w="76200">
            <a:solidFill>
              <a:srgbClr val="37474F"/>
            </a:solidFill>
          </a:ln>
        </p:spPr>
      </p:pic>
      <p:grpSp>
        <p:nvGrpSpPr>
          <p:cNvPr id="7" name="Group 6"/>
          <p:cNvGrpSpPr/>
          <p:nvPr/>
        </p:nvGrpSpPr>
        <p:grpSpPr>
          <a:xfrm>
            <a:off x="2084072" y="3798093"/>
            <a:ext cx="5066013" cy="412128"/>
            <a:chOff x="1713653" y="3489451"/>
            <a:chExt cx="4527353" cy="361916"/>
          </a:xfrm>
        </p:grpSpPr>
        <p:grpSp>
          <p:nvGrpSpPr>
            <p:cNvPr id="18" name="Group 17">
              <a:extLst>
                <a:ext uri="{FF2B5EF4-FFF2-40B4-BE49-F238E27FC236}">
                  <a16:creationId xmlns:a16="http://schemas.microsoft.com/office/drawing/2014/main" id="{FEC0C4AC-FBE1-C94A-ACFD-38F94DE1B663}"/>
                </a:ext>
              </a:extLst>
            </p:cNvPr>
            <p:cNvGrpSpPr>
              <a:grpSpLocks/>
            </p:cNvGrpSpPr>
            <p:nvPr/>
          </p:nvGrpSpPr>
          <p:grpSpPr bwMode="auto">
            <a:xfrm>
              <a:off x="1713653" y="3489451"/>
              <a:ext cx="3413767" cy="361916"/>
              <a:chOff x="2446571" y="1287785"/>
              <a:chExt cx="6208800" cy="448940"/>
            </a:xfrm>
            <a:solidFill>
              <a:schemeClr val="accent2">
                <a:lumMod val="50000"/>
              </a:schemeClr>
            </a:solidFill>
          </p:grpSpPr>
          <p:sp>
            <p:nvSpPr>
              <p:cNvPr id="24" name="AutoShape 10">
                <a:extLst>
                  <a:ext uri="{FF2B5EF4-FFF2-40B4-BE49-F238E27FC236}">
                    <a16:creationId xmlns:a16="http://schemas.microsoft.com/office/drawing/2014/main" id="{255B4C1F-D2D8-154B-BAAF-227277108AD7}"/>
                  </a:ext>
                </a:extLst>
              </p:cNvPr>
              <p:cNvSpPr>
                <a:spLocks noChangeArrowheads="1"/>
              </p:cNvSpPr>
              <p:nvPr/>
            </p:nvSpPr>
            <p:spPr bwMode="gray">
              <a:xfrm>
                <a:off x="2446571" y="1287785"/>
                <a:ext cx="2091730" cy="448940"/>
              </a:xfrm>
              <a:prstGeom prst="chevron">
                <a:avLst>
                  <a:gd name="adj" fmla="val 32234"/>
                </a:avLst>
              </a:prstGeom>
              <a:grpFill/>
              <a:ln w="12700" cap="rnd" algn="ctr">
                <a:noFill/>
                <a:miter lim="800000"/>
                <a:headEnd/>
                <a:tailEnd/>
              </a:ln>
            </p:spPr>
            <p:txBody>
              <a:bodyPr lIns="137160" anchor="ctr" anchorCtr="1"/>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685800">
                  <a:lnSpc>
                    <a:spcPct val="106000"/>
                  </a:lnSpc>
                </a:pPr>
                <a:r>
                  <a:rPr lang="en-US" b="1">
                    <a:solidFill>
                      <a:srgbClr val="FFFFFF"/>
                    </a:solidFill>
                  </a:rPr>
                  <a:t>FY 2021 Q1</a:t>
                </a:r>
              </a:p>
            </p:txBody>
          </p:sp>
          <p:sp>
            <p:nvSpPr>
              <p:cNvPr id="25" name="AutoShape 11">
                <a:extLst>
                  <a:ext uri="{FF2B5EF4-FFF2-40B4-BE49-F238E27FC236}">
                    <a16:creationId xmlns:a16="http://schemas.microsoft.com/office/drawing/2014/main" id="{4816674A-4F20-9742-95DA-4240B6DC50C0}"/>
                  </a:ext>
                </a:extLst>
              </p:cNvPr>
              <p:cNvSpPr>
                <a:spLocks noChangeArrowheads="1"/>
              </p:cNvSpPr>
              <p:nvPr/>
            </p:nvSpPr>
            <p:spPr bwMode="gray">
              <a:xfrm>
                <a:off x="4515408" y="1287785"/>
                <a:ext cx="2091732" cy="448940"/>
              </a:xfrm>
              <a:prstGeom prst="chevron">
                <a:avLst>
                  <a:gd name="adj" fmla="val 32234"/>
                </a:avLst>
              </a:prstGeom>
              <a:grpFill/>
              <a:ln w="12700" cap="rnd" algn="ctr">
                <a:noFill/>
                <a:miter lim="800000"/>
                <a:headEnd/>
                <a:tailEnd/>
              </a:ln>
            </p:spPr>
            <p:txBody>
              <a:bodyPr lIns="137160" anchor="ctr" anchorCtr="1"/>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685800">
                  <a:lnSpc>
                    <a:spcPct val="106000"/>
                  </a:lnSpc>
                </a:pPr>
                <a:r>
                  <a:rPr lang="en-US" b="1">
                    <a:solidFill>
                      <a:srgbClr val="FFFFFF"/>
                    </a:solidFill>
                  </a:rPr>
                  <a:t>FY 2021 Q2</a:t>
                </a:r>
              </a:p>
            </p:txBody>
          </p:sp>
          <p:sp>
            <p:nvSpPr>
              <p:cNvPr id="26" name="AutoShape 12">
                <a:extLst>
                  <a:ext uri="{FF2B5EF4-FFF2-40B4-BE49-F238E27FC236}">
                    <a16:creationId xmlns:a16="http://schemas.microsoft.com/office/drawing/2014/main" id="{E5542B73-4B9B-A84E-8F9A-66D5AFC5D862}"/>
                  </a:ext>
                </a:extLst>
              </p:cNvPr>
              <p:cNvSpPr>
                <a:spLocks noChangeArrowheads="1"/>
              </p:cNvSpPr>
              <p:nvPr/>
            </p:nvSpPr>
            <p:spPr bwMode="gray">
              <a:xfrm>
                <a:off x="6563639" y="1287785"/>
                <a:ext cx="2091732" cy="448940"/>
              </a:xfrm>
              <a:prstGeom prst="chevron">
                <a:avLst>
                  <a:gd name="adj" fmla="val 32234"/>
                </a:avLst>
              </a:prstGeom>
              <a:grpFill/>
              <a:ln w="12700" cap="rnd" algn="ctr">
                <a:noFill/>
                <a:miter lim="800000"/>
                <a:headEnd/>
                <a:tailEnd/>
              </a:ln>
            </p:spPr>
            <p:txBody>
              <a:bodyPr lIns="137160" anchor="ctr" anchorCtr="1"/>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685800">
                  <a:lnSpc>
                    <a:spcPct val="106000"/>
                  </a:lnSpc>
                </a:pPr>
                <a:r>
                  <a:rPr lang="en-US" b="1">
                    <a:solidFill>
                      <a:srgbClr val="FFFFFF"/>
                    </a:solidFill>
                  </a:rPr>
                  <a:t>FY 2021 Q3</a:t>
                </a:r>
              </a:p>
            </p:txBody>
          </p:sp>
        </p:grpSp>
        <p:sp>
          <p:nvSpPr>
            <p:cNvPr id="22" name="AutoShape 12">
              <a:extLst>
                <a:ext uri="{FF2B5EF4-FFF2-40B4-BE49-F238E27FC236}">
                  <a16:creationId xmlns:a16="http://schemas.microsoft.com/office/drawing/2014/main" id="{E5542B73-4B9B-A84E-8F9A-66D5AFC5D862}"/>
                </a:ext>
              </a:extLst>
            </p:cNvPr>
            <p:cNvSpPr>
              <a:spLocks noChangeArrowheads="1"/>
            </p:cNvSpPr>
            <p:nvPr/>
          </p:nvSpPr>
          <p:spPr bwMode="gray">
            <a:xfrm>
              <a:off x="5088996" y="3489451"/>
              <a:ext cx="1152010" cy="361916"/>
            </a:xfrm>
            <a:prstGeom prst="chevron">
              <a:avLst>
                <a:gd name="adj" fmla="val 32234"/>
              </a:avLst>
            </a:prstGeom>
            <a:solidFill>
              <a:schemeClr val="accent2">
                <a:lumMod val="50000"/>
              </a:schemeClr>
            </a:solidFill>
            <a:ln w="12700" cap="rnd" algn="ctr">
              <a:noFill/>
              <a:miter lim="800000"/>
              <a:headEnd/>
              <a:tailEnd/>
            </a:ln>
          </p:spPr>
          <p:txBody>
            <a:bodyPr lIns="137160" anchor="ctr" anchorCtr="1"/>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defTabSz="685800">
                <a:lnSpc>
                  <a:spcPct val="106000"/>
                </a:lnSpc>
              </a:pPr>
              <a:r>
                <a:rPr lang="en-US" b="1">
                  <a:solidFill>
                    <a:srgbClr val="FFFFFF"/>
                  </a:solidFill>
                </a:rPr>
                <a:t>FY 2021 Q4</a:t>
              </a:r>
            </a:p>
          </p:txBody>
        </p:sp>
      </p:grpSp>
      <p:sp>
        <p:nvSpPr>
          <p:cNvPr id="23" name="Curved Left Arrow 22"/>
          <p:cNvSpPr/>
          <p:nvPr/>
        </p:nvSpPr>
        <p:spPr bwMode="auto">
          <a:xfrm rot="10800000">
            <a:off x="196231" y="5439045"/>
            <a:ext cx="313700" cy="682744"/>
          </a:xfrm>
          <a:prstGeom prst="curvedLeftArrow">
            <a:avLst/>
          </a:prstGeom>
          <a:solidFill>
            <a:srgbClr val="095871"/>
          </a:solidFill>
          <a:ln w="9525" cap="flat" cmpd="sng" algn="ctr">
            <a:solidFill>
              <a:srgbClr val="490E67"/>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27" name="Title 3">
            <a:extLst>
              <a:ext uri="{FF2B5EF4-FFF2-40B4-BE49-F238E27FC236}">
                <a16:creationId xmlns:a16="http://schemas.microsoft.com/office/drawing/2014/main" id="{82ACE6AD-C88D-459F-A2D7-67FA634A903B}"/>
              </a:ext>
            </a:extLst>
          </p:cNvPr>
          <p:cNvSpPr txBox="1">
            <a:spLocks/>
          </p:cNvSpPr>
          <p:nvPr/>
        </p:nvSpPr>
        <p:spPr>
          <a:xfrm>
            <a:off x="389964" y="239179"/>
            <a:ext cx="10158984" cy="49065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000" b="1" kern="1200" cap="none" spc="100" baseline="0">
                <a:solidFill>
                  <a:schemeClr val="bg1"/>
                </a:solidFill>
                <a:latin typeface="Franklin Gothic Medium" panose="020B0603020102020204" pitchFamily="34" charset="0"/>
                <a:ea typeface="+mj-ea"/>
                <a:cs typeface="+mj-cs"/>
              </a:defRPr>
            </a:lvl1pPr>
          </a:lstStyle>
          <a:p>
            <a:r>
              <a:rPr lang="en-US" sz="2600" spc="0">
                <a:solidFill>
                  <a:prstClr val="white"/>
                </a:solidFill>
              </a:rPr>
              <a:t>Dormant Account Review - Quarterly</a:t>
            </a:r>
          </a:p>
        </p:txBody>
      </p:sp>
    </p:spTree>
    <p:extLst>
      <p:ext uri="{BB962C8B-B14F-4D97-AF65-F5344CB8AC3E}">
        <p14:creationId xmlns:p14="http://schemas.microsoft.com/office/powerpoint/2010/main" val="204445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3083230"/>
            <a:ext cx="12192000" cy="1306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93676" y="2933936"/>
            <a:ext cx="6975894"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0" y="2933401"/>
            <a:ext cx="12192000" cy="391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ahoma" panose="020B0604030504040204" pitchFamily="34" charset="0"/>
                <a:ea typeface="Tahoma" panose="020B0604030504040204" pitchFamily="34" charset="0"/>
                <a:cs typeface="Tahoma" panose="020B0604030504040204" pitchFamily="34" charset="0"/>
              </a:rPr>
              <a:t>Financial Statement Drilldown</a:t>
            </a:r>
          </a:p>
        </p:txBody>
      </p:sp>
      <p:sp>
        <p:nvSpPr>
          <p:cNvPr id="57" name="Slide Number Placeholder 2">
            <a:extLst>
              <a:ext uri="{FF2B5EF4-FFF2-40B4-BE49-F238E27FC236}">
                <a16:creationId xmlns:a16="http://schemas.microsoft.com/office/drawing/2014/main" id="{594E9885-7921-4A74-922B-C65020BF05A4}"/>
              </a:ext>
            </a:extLst>
          </p:cNvPr>
          <p:cNvSpPr>
            <a:spLocks noGrp="1"/>
          </p:cNvSpPr>
          <p:nvPr>
            <p:ph type="sldNum" sz="quarter" idx="4"/>
          </p:nvPr>
        </p:nvSpPr>
        <p:spPr/>
        <p:txBody>
          <a:bodyPr/>
          <a:lstStyle/>
          <a:p>
            <a:fld id="{EACE6E22-E655-5947-A8B4-6F095FBA2C12}" type="slidenum">
              <a:rPr lang="en-US" smtClean="0"/>
              <a:pPr/>
              <a:t>9</a:t>
            </a:fld>
            <a:endParaRPr lang="en-US"/>
          </a:p>
        </p:txBody>
      </p:sp>
    </p:spTree>
    <p:extLst>
      <p:ext uri="{BB962C8B-B14F-4D97-AF65-F5344CB8AC3E}">
        <p14:creationId xmlns:p14="http://schemas.microsoft.com/office/powerpoint/2010/main" val="1371312578"/>
      </p:ext>
    </p:extLst>
  </p:cSld>
  <p:clrMapOvr>
    <a:masterClrMapping/>
  </p:clrMapOvr>
</p:sld>
</file>

<file path=ppt/theme/theme1.xml><?xml version="1.0" encoding="utf-8"?>
<a:theme xmlns:a="http://schemas.openxmlformats.org/drawingml/2006/main" name="NW Narrow Maste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4">
      <a:majorFont>
        <a:latin typeface="Oswa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vana_PPT Template_Wide_MAY2019" id="{3F9DF9F5-2EA0-AE45-BE86-7E3A39979F2D}" vid="{2DB2F33C-46C7-2A42-9269-5A1BD7ABE3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BFFCDC4CDD484F925330039A476879" ma:contentTypeVersion="2" ma:contentTypeDescription="Create a new document." ma:contentTypeScope="" ma:versionID="ddc9e32d10e4e29327155c6baef2b074">
  <xsd:schema xmlns:xsd="http://www.w3.org/2001/XMLSchema" xmlns:xs="http://www.w3.org/2001/XMLSchema" xmlns:p="http://schemas.microsoft.com/office/2006/metadata/properties" xmlns:ns2="3dd2080e-66c2-449c-8541-3090ac03c94e" targetNamespace="http://schemas.microsoft.com/office/2006/metadata/properties" ma:root="true" ma:fieldsID="fd9cf49fec4b5d59e0cb7753afdc9509" ns2:_="">
    <xsd:import namespace="3dd2080e-66c2-449c-8541-3090ac03c94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2080e-66c2-449c-8541-3090ac03c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70032E-7075-4E6A-9349-9EC4E4632AE1}">
  <ds:schemaRefs>
    <ds:schemaRef ds:uri="http://schemas.microsoft.com/sharepoint/v3/contenttype/forms"/>
  </ds:schemaRefs>
</ds:datastoreItem>
</file>

<file path=customXml/itemProps2.xml><?xml version="1.0" encoding="utf-8"?>
<ds:datastoreItem xmlns:ds="http://schemas.openxmlformats.org/officeDocument/2006/customXml" ds:itemID="{8F91406E-8E98-4B8D-98F2-AB8C6E60197C}">
  <ds:schemaRefs>
    <ds:schemaRef ds:uri="3dd2080e-66c2-449c-8541-3090ac03c9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B453F2-DCE4-4066-94D2-E45AD32B04C6}">
  <ds:schemaRefs>
    <ds:schemaRef ds:uri="http://schemas.microsoft.com/office/2006/metadata/properties"/>
    <ds:schemaRef ds:uri="3dd2080e-66c2-449c-8541-3090ac03c94e"/>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TotalTime>
  <Words>1593</Words>
  <Application>Microsoft Office PowerPoint</Application>
  <PresentationFormat>Widescreen</PresentationFormat>
  <Paragraphs>169</Paragraphs>
  <Slides>14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-apple-system</vt:lpstr>
      <vt:lpstr>Arial</vt:lpstr>
      <vt:lpstr>Calibri</vt:lpstr>
      <vt:lpstr>Courier New</vt:lpstr>
      <vt:lpstr>Franklin Gothic Book</vt:lpstr>
      <vt:lpstr>Franklin Gothic Medium</vt:lpstr>
      <vt:lpstr>Georgia</vt:lpstr>
      <vt:lpstr>LucidaGrande</vt:lpstr>
      <vt:lpstr>Tahoma</vt:lpstr>
      <vt:lpstr>Times New Roman</vt:lpstr>
      <vt:lpstr>Wingdings</vt:lpstr>
      <vt:lpstr>NW Narrow Master</vt:lpstr>
      <vt:lpstr>Regional ASMC PDI Air Force Special Operations Command </vt:lpstr>
      <vt:lpstr>PowerPoint Presentation</vt:lpstr>
      <vt:lpstr>Advana’s Existing Applications and Tools</vt:lpstr>
      <vt:lpstr>PowerPoint Presentation</vt:lpstr>
      <vt:lpstr>PowerPoint Presentation</vt:lpstr>
      <vt:lpstr>Air Force Universe of Transactions (UoT)</vt:lpstr>
      <vt:lpstr>PowerPoint Presentation</vt:lpstr>
      <vt:lpstr>PowerPoint Presentation</vt:lpstr>
      <vt:lpstr>PowerPoint Presentation</vt:lpstr>
      <vt:lpstr>Financial Statement Drilldown</vt:lpstr>
      <vt:lpstr>PowerPoint Presentation</vt:lpstr>
      <vt:lpstr>PowerPoint Presentation</vt:lpstr>
      <vt:lpstr>PowerPoint Presentation</vt:lpstr>
      <vt:lpstr>Resources</vt:lpstr>
    </vt:vector>
  </TitlesOfParts>
  <Manager>Lor_Reynaldo@bah.com</Manager>
  <Company>Booz Allen Hamilton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Advana PDI Update</dc:title>
  <dc:subject/>
  <dc:creator>Andrae Rose</dc:creator>
  <cp:keywords/>
  <dc:description/>
  <cp:lastModifiedBy>Natalie Hatchette</cp:lastModifiedBy>
  <cp:revision>8</cp:revision>
  <cp:lastPrinted>2016-11-21T14:15:42Z</cp:lastPrinted>
  <dcterms:created xsi:type="dcterms:W3CDTF">2019-03-07T21:20:55Z</dcterms:created>
  <dcterms:modified xsi:type="dcterms:W3CDTF">2022-04-15T18:36:49Z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0x010100B1BFFCDC4CDD484F925330039A476879</vt:lpwstr>
  </property>
</Properties>
</file>